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349" r:id="rId3"/>
    <p:sldId id="338" r:id="rId4"/>
    <p:sldId id="339" r:id="rId5"/>
    <p:sldId id="340" r:id="rId6"/>
    <p:sldId id="343" r:id="rId7"/>
    <p:sldId id="341" r:id="rId8"/>
    <p:sldId id="344" r:id="rId9"/>
    <p:sldId id="345" r:id="rId10"/>
    <p:sldId id="275" r:id="rId11"/>
    <p:sldId id="257" r:id="rId12"/>
    <p:sldId id="258" r:id="rId13"/>
    <p:sldId id="259" r:id="rId14"/>
    <p:sldId id="273" r:id="rId15"/>
    <p:sldId id="268" r:id="rId16"/>
    <p:sldId id="271" r:id="rId17"/>
    <p:sldId id="272" r:id="rId18"/>
    <p:sldId id="269" r:id="rId19"/>
    <p:sldId id="260" r:id="rId20"/>
    <p:sldId id="261" r:id="rId21"/>
    <p:sldId id="270" r:id="rId22"/>
    <p:sldId id="262" r:id="rId23"/>
    <p:sldId id="263" r:id="rId24"/>
    <p:sldId id="264" r:id="rId25"/>
    <p:sldId id="265" r:id="rId26"/>
    <p:sldId id="266" r:id="rId27"/>
    <p:sldId id="267" r:id="rId28"/>
    <p:sldId id="352" r:id="rId29"/>
    <p:sldId id="278" r:id="rId30"/>
    <p:sldId id="279" r:id="rId31"/>
    <p:sldId id="283" r:id="rId32"/>
    <p:sldId id="280" r:id="rId33"/>
    <p:sldId id="347" r:id="rId34"/>
    <p:sldId id="346" r:id="rId35"/>
    <p:sldId id="276" r:id="rId36"/>
    <p:sldId id="274" r:id="rId37"/>
    <p:sldId id="277" r:id="rId38"/>
    <p:sldId id="282" r:id="rId39"/>
    <p:sldId id="281" r:id="rId40"/>
    <p:sldId id="284" r:id="rId41"/>
    <p:sldId id="348" r:id="rId42"/>
    <p:sldId id="289" r:id="rId43"/>
    <p:sldId id="290" r:id="rId44"/>
    <p:sldId id="291" r:id="rId45"/>
    <p:sldId id="292" r:id="rId46"/>
    <p:sldId id="287" r:id="rId47"/>
    <p:sldId id="285" r:id="rId48"/>
    <p:sldId id="286" r:id="rId49"/>
    <p:sldId id="288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7" r:id="rId58"/>
    <p:sldId id="300" r:id="rId59"/>
    <p:sldId id="301" r:id="rId60"/>
    <p:sldId id="302" r:id="rId61"/>
    <p:sldId id="350" r:id="rId62"/>
    <p:sldId id="303" r:id="rId63"/>
    <p:sldId id="304" r:id="rId64"/>
    <p:sldId id="305" r:id="rId65"/>
    <p:sldId id="306" r:id="rId66"/>
    <p:sldId id="308" r:id="rId67"/>
    <p:sldId id="309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3" r:id="rId80"/>
    <p:sldId id="324" r:id="rId81"/>
    <p:sldId id="325" r:id="rId82"/>
    <p:sldId id="327" r:id="rId83"/>
    <p:sldId id="326" r:id="rId84"/>
    <p:sldId id="322" r:id="rId85"/>
    <p:sldId id="328" r:id="rId86"/>
    <p:sldId id="331" r:id="rId87"/>
    <p:sldId id="332" r:id="rId88"/>
    <p:sldId id="329" r:id="rId89"/>
    <p:sldId id="330" r:id="rId90"/>
    <p:sldId id="335" r:id="rId91"/>
    <p:sldId id="334" r:id="rId92"/>
    <p:sldId id="333" r:id="rId93"/>
    <p:sldId id="336" r:id="rId94"/>
    <p:sldId id="337" r:id="rId95"/>
    <p:sldId id="351" r:id="rId96"/>
    <p:sldId id="310" r:id="rId9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3" autoAdjust="0"/>
    <p:restoredTop sz="91374" autoAdjust="0"/>
  </p:normalViewPr>
  <p:slideViewPr>
    <p:cSldViewPr snapToGrid="0">
      <p:cViewPr varScale="1">
        <p:scale>
          <a:sx n="98" d="100"/>
          <a:sy n="98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EB83F-2A21-4D8F-BE61-D0BFD9BAC44D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1E186-D9D7-41A7-BFDD-A8BD951858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0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https://ithelp.ithome.com.tw/articles/10293243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35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01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15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54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68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63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54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119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59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4F45C-CBAF-4B6C-AD0B-F0D168901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0377D4-FDCE-43B6-808B-DCCD67297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2B168E-3E21-4FD5-A787-A19C0DBC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9D8F2B-3051-4C42-A334-DC54331C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5C1A16-5A1B-4698-BA14-B1EA9B73C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85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28757C-A49C-438B-8EE7-783594AC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F2389F-7920-430E-A748-E0C680841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882D2D-C620-4154-B830-F8B37C9C2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8CFBBD-E7B0-4ADF-A25C-3100052E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C70CA5-467A-4CEE-887D-593BCDC3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99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84E78F5-C827-4395-9765-BC84929B3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5FFC06-66ED-4159-BD66-ECF0A2D2E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5C819-5777-499F-AD29-6CB29AB1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D7B085-EFC5-4B90-833C-99088789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4EFEE6-75C3-4ABA-8C31-96190ED3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008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6C2E9-9BA6-4B2F-8864-4211F798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F06880-3639-4D1D-A9B6-693E76D53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077C6-02EE-4E1C-B4EE-2C6CB83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F5C5EB-1150-45C1-B632-79A966E0F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9647CD-5451-45F4-9262-FE098918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00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EF50F-1C52-4087-AF87-455DF928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DD7BBA-F2C9-462F-9670-05B076C86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6E7B5D-D892-42AB-BC93-BA892856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A6C5EF-C0C0-48FF-9BC5-0B588494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D7F0C8-7898-4DA2-9E13-6031FB80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81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0AE36-13F8-4AB5-9A0A-4050469A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5B4E1D-3CE2-4ED3-B0F9-57FD048E3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CBA859-39AB-4477-B267-2A8067F71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AE436F-58BD-4429-AF97-046AA79E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D102DD-C590-4185-9D90-CC6BDC77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BBA9B5-D626-4D9D-817B-5324FBB4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8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0FE39-66F6-4B7F-9B6B-0CF5ABA0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E90266-54E8-4F6B-B7E1-7D3FD0CE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E4F081A-BB85-41D9-93A6-CFF746822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694FED3-536E-4184-A5E2-3B5C5E334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9462484-6173-414B-A495-67261FF69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FEE62D-28BC-417A-988B-342438FA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0D0510-28EE-46D4-B48B-B936D69B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781470-7E1A-4D18-93FF-35637BE9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3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13C2C-8C3E-4744-B7D6-7D6A6D2B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2A49785-2403-4D8E-A373-43647E70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33C7AF5-5FAB-41F5-8EF1-6042C087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43AE0-2CED-4133-A91B-7F6FB438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66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4F6F6D-7B81-488F-94EC-79ADAA6D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D590BBA-CCA3-4D6B-B3AA-3AE56F37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C906FA-EDC1-4692-BB50-5456596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87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8E5B6-914E-43FD-A558-CFC91853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5CED6A-3CD3-436B-8661-934E00E11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67C3BF-A8C4-411F-AE17-C416FDEEB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52263A-FF47-49B2-8CAC-F39BADE6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E1A1E-2D13-408D-AC45-F2688547D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AA342E-3C68-4D25-8CD1-27A547E0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5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C69DD-9385-426F-8216-34FAF695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63B8D13-EF56-4D2D-9D2A-228B4281F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632C40-F6BA-4E9F-8DFC-5659645A4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BE8F59-F285-4E3B-B0B7-AB489B8D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FE676C-4049-435F-A45D-F0DADCE7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19E322-8E03-456B-8AF6-EE259FD2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67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5FBC8A2-D1B5-491D-AE88-5482392A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0557D8-DA79-46E0-93A2-9CB007801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356C4-2A17-4A22-A727-5A85B3979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C480A-3F20-49D9-892F-9A8943743316}" type="datetimeFigureOut">
              <a:rPr lang="zh-TW" altLang="en-US" smtClean="0"/>
              <a:t>2025/11/8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1D1C2-244F-4C25-B2B1-F0A6B574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E1C5EB-CC87-4C28-A73F-00F7A7348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24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slide" Target="slide10.xml"/><Relationship Id="rId7" Type="http://schemas.openxmlformats.org/officeDocument/2006/relationships/slide" Target="slide5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slide" Target="slide46.xml"/><Relationship Id="rId10" Type="http://schemas.openxmlformats.org/officeDocument/2006/relationships/slide" Target="slide84.xml"/><Relationship Id="rId4" Type="http://schemas.openxmlformats.org/officeDocument/2006/relationships/slide" Target="slide38.xml"/><Relationship Id="rId9" Type="http://schemas.openxmlformats.org/officeDocument/2006/relationships/slide" Target="slide7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bian415/vue3-tutorial.gi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eb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173/user/8?id=123&amp;name=Joh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93243" TargetMode="External"/><Relationship Id="rId2" Type="http://schemas.openxmlformats.org/officeDocument/2006/relationships/hyperlink" Target="https://vuejs.org/guide/introductio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ok.vue.tw/CH4/4-1-vue-router-intro.html" TargetMode="External"/><Relationship Id="rId4" Type="http://schemas.openxmlformats.org/officeDocument/2006/relationships/hyperlink" Target="https://5xcampus.com/posts/from-vuex-to-pinia.html?srsltid=AfmBOormeWZn46Au_8FLZGEno8rESSkLpHhLwihRpXY7pjVaqx5Dal3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16654-3C21-438A-BCE5-8B47FFFF8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err="1"/>
              <a:t>Vue</a:t>
            </a:r>
            <a:r>
              <a:rPr lang="en-US" altLang="zh-TW" b="1" dirty="0"/>
              <a:t> </a:t>
            </a:r>
            <a:r>
              <a:rPr lang="zh-TW" altLang="en-US" b="1" dirty="0"/>
              <a:t>教學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0A6F9-3269-4632-8552-DF0B0D2235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90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CN" altLang="en-US" dirty="0"/>
              <a:t>開發環境建置：</a:t>
            </a:r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基礎介紹</a:t>
            </a:r>
          </a:p>
        </p:txBody>
      </p:sp>
    </p:spTree>
    <p:extLst>
      <p:ext uri="{BB962C8B-B14F-4D97-AF65-F5344CB8AC3E}">
        <p14:creationId xmlns:p14="http://schemas.microsoft.com/office/powerpoint/2010/main" val="16928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458A2-85A7-4688-93E3-43BFF7DA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Vite</a:t>
            </a:r>
            <a:r>
              <a:rPr lang="en-US" altLang="zh-TW" b="1" dirty="0"/>
              <a:t> </a:t>
            </a:r>
            <a:r>
              <a:rPr lang="zh-TW" altLang="en-US" b="1" dirty="0"/>
              <a:t>是什麼？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B6E2E0-0B13-4CD9-9D96-0BE246597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的命名來自法文，意思是「快速」，這也是 </a:t>
            </a:r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這款建構工具的重要特性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認識 </a:t>
            </a:r>
            <a:r>
              <a:rPr lang="en-US" altLang="zh-TW" b="1" dirty="0" err="1"/>
              <a:t>Vite</a:t>
            </a:r>
            <a:r>
              <a:rPr lang="en-US" altLang="zh-TW" b="1" dirty="0"/>
              <a:t> </a:t>
            </a:r>
            <a:r>
              <a:rPr lang="zh-TW" altLang="en-US" b="1" dirty="0"/>
              <a:t>和 </a:t>
            </a:r>
            <a:r>
              <a:rPr lang="en-US" altLang="zh-TW" b="1" dirty="0"/>
              <a:t>Vue </a:t>
            </a:r>
            <a:r>
              <a:rPr lang="en-US" altLang="zh-TW" b="1" dirty="0" err="1"/>
              <a:t>Cli</a:t>
            </a:r>
            <a:endParaRPr lang="en-US" altLang="zh-TW" b="1" dirty="0"/>
          </a:p>
          <a:p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/>
              <a:t>Vue </a:t>
            </a:r>
            <a:r>
              <a:rPr lang="en-US" altLang="zh-TW" dirty="0" err="1"/>
              <a:t>Cli</a:t>
            </a:r>
            <a:r>
              <a:rPr lang="en-US" altLang="zh-TW" dirty="0"/>
              <a:t> </a:t>
            </a:r>
            <a:r>
              <a:rPr lang="zh-TW" altLang="en-US" dirty="0"/>
              <a:t>都是 </a:t>
            </a:r>
            <a:r>
              <a:rPr lang="en-US" altLang="zh-TW" dirty="0" err="1"/>
              <a:t>vue.js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build tool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建置工具</a:t>
            </a:r>
            <a:r>
              <a:rPr lang="en-US" altLang="zh-TW" dirty="0"/>
              <a:t>)</a:t>
            </a:r>
            <a:r>
              <a:rPr lang="zh-TW" altLang="en-US" dirty="0"/>
              <a:t>，官方文件又會稱作「</a:t>
            </a:r>
            <a:r>
              <a:rPr lang="en-US" altLang="zh-TW" dirty="0"/>
              <a:t>Project Scaffolding</a:t>
            </a:r>
            <a:r>
              <a:rPr lang="zh-TW" altLang="en-US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87304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38E8E3-9F34-468E-BA86-CE2CC593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Vite</a:t>
            </a:r>
            <a:r>
              <a:rPr lang="en-US" altLang="zh-TW" b="1" dirty="0"/>
              <a:t> </a:t>
            </a:r>
            <a:r>
              <a:rPr lang="zh-TW" altLang="en-US" b="1" dirty="0"/>
              <a:t>和 </a:t>
            </a:r>
            <a:r>
              <a:rPr lang="en-US" altLang="zh-TW" b="1" dirty="0"/>
              <a:t>Vue </a:t>
            </a:r>
            <a:r>
              <a:rPr lang="en-US" altLang="zh-TW" b="1" dirty="0" err="1"/>
              <a:t>Cli</a:t>
            </a:r>
            <a:r>
              <a:rPr lang="en-US" altLang="zh-TW" b="1" dirty="0"/>
              <a:t> </a:t>
            </a:r>
            <a:r>
              <a:rPr lang="zh-TW" altLang="en-US" b="1" dirty="0"/>
              <a:t>的功能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C20003-DFA1-4A9F-A822-A7E03BA0A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/>
              <a:t>建立基礎專案架構</a:t>
            </a:r>
          </a:p>
          <a:p>
            <a:r>
              <a:rPr lang="zh-TW" altLang="en-US" sz="3200" dirty="0"/>
              <a:t>整合適用的插件</a:t>
            </a:r>
            <a:r>
              <a:rPr lang="en-US" altLang="zh-TW" sz="3200" dirty="0"/>
              <a:t>(</a:t>
            </a:r>
            <a:r>
              <a:rPr lang="zh-TW" altLang="en-US" sz="3200" dirty="0"/>
              <a:t>如</a:t>
            </a:r>
            <a:r>
              <a:rPr lang="en-US" altLang="zh-TW" sz="3200" dirty="0"/>
              <a:t>:</a:t>
            </a:r>
            <a:r>
              <a:rPr lang="zh-TW" altLang="en-US" sz="3200" dirty="0"/>
              <a:t>狀態管理器、路由管理等等</a:t>
            </a:r>
            <a:r>
              <a:rPr lang="en-US" altLang="zh-TW" sz="3200" dirty="0"/>
              <a:t>)</a:t>
            </a:r>
          </a:p>
          <a:p>
            <a:r>
              <a:rPr lang="zh-TW" altLang="en-US" sz="3200" dirty="0"/>
              <a:t>可以在本地啟動伺服器環境進行開發</a:t>
            </a:r>
          </a:p>
          <a:p>
            <a:r>
              <a:rPr lang="zh-TW" altLang="en-US" sz="3200" dirty="0"/>
              <a:t>可以打包專案 </a:t>
            </a:r>
            <a:r>
              <a:rPr lang="en-US" altLang="zh-TW" sz="3200" dirty="0"/>
              <a:t>(</a:t>
            </a:r>
            <a:r>
              <a:rPr lang="en-US" altLang="zh-TW" dirty="0"/>
              <a:t>Webpack)</a:t>
            </a: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/>
              <a:t>Vue </a:t>
            </a:r>
            <a:r>
              <a:rPr lang="en-US" altLang="zh-TW" dirty="0" err="1"/>
              <a:t>Cli</a:t>
            </a:r>
            <a:r>
              <a:rPr lang="en-US" altLang="zh-TW" dirty="0"/>
              <a:t> </a:t>
            </a:r>
            <a:r>
              <a:rPr lang="zh-TW" altLang="en-US" dirty="0"/>
              <a:t>的功能幾乎相同，</a:t>
            </a:r>
            <a:r>
              <a:rPr lang="zh-TW" altLang="en-US" dirty="0">
                <a:solidFill>
                  <a:srgbClr val="FF0000"/>
                </a:solidFill>
              </a:rPr>
              <a:t>但是 </a:t>
            </a:r>
            <a:r>
              <a:rPr lang="en-US" altLang="zh-TW" dirty="0" err="1">
                <a:solidFill>
                  <a:srgbClr val="FF0000"/>
                </a:solidFill>
              </a:rPr>
              <a:t>Vite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做得更快、超級快。</a:t>
            </a:r>
            <a:endParaRPr lang="zh-TW" altLang="en-US" sz="32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726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7D520C-5451-4FA1-A00A-D1D0D8D8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建立 </a:t>
            </a:r>
            <a:r>
              <a:rPr lang="en-US" altLang="zh-TW" b="1" dirty="0"/>
              <a:t>Vue </a:t>
            </a:r>
            <a:r>
              <a:rPr lang="zh-TW" altLang="en-US" b="1" dirty="0"/>
              <a:t>專案 </a:t>
            </a:r>
            <a:r>
              <a:rPr lang="en-US" altLang="zh-TW" b="1" dirty="0"/>
              <a:t>with </a:t>
            </a:r>
            <a:r>
              <a:rPr lang="en-US" altLang="zh-TW" b="1" dirty="0" err="1"/>
              <a:t>Vite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81ABFD-D009-4520-8C3A-690FD4D81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確定本機有安裝 </a:t>
            </a:r>
            <a:r>
              <a:rPr lang="en-US" altLang="zh-TW" dirty="0"/>
              <a:t>Node.js version 16.0 </a:t>
            </a:r>
            <a:r>
              <a:rPr lang="zh-TW" altLang="en-US" dirty="0"/>
              <a:t>或以上的版本</a:t>
            </a:r>
          </a:p>
          <a:p>
            <a:r>
              <a:rPr lang="en-US" altLang="zh-TW" dirty="0" err="1">
                <a:solidFill>
                  <a:srgbClr val="FF0000"/>
                </a:solidFill>
              </a:rPr>
              <a:t>npm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init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vue@latest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D51968-D9FD-4AD2-BA49-FF0271D7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513" y="2743200"/>
            <a:ext cx="3944355" cy="392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3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dirty="0"/>
              <a:t>啟動專案、打包成靜態網頁</a:t>
            </a:r>
          </a:p>
        </p:txBody>
      </p:sp>
    </p:spTree>
    <p:extLst>
      <p:ext uri="{BB962C8B-B14F-4D97-AF65-F5344CB8AC3E}">
        <p14:creationId xmlns:p14="http://schemas.microsoft.com/office/powerpoint/2010/main" val="225896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277B1C2-0052-46BB-B2C8-6D8BB1F31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33"/>
          <a:stretch/>
        </p:blipFill>
        <p:spPr>
          <a:xfrm>
            <a:off x="2823072" y="0"/>
            <a:ext cx="6545856" cy="539496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A367C36-E616-2E48-9E3F-7398A8939BAC}"/>
              </a:ext>
            </a:extLst>
          </p:cNvPr>
          <p:cNvSpPr txBox="1"/>
          <p:nvPr/>
        </p:nvSpPr>
        <p:spPr>
          <a:xfrm>
            <a:off x="783771" y="2090057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cd project</a:t>
            </a:r>
          </a:p>
          <a:p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r>
              <a:rPr kumimoji="1" lang="zh-CN" altLang="en-US" dirty="0"/>
              <a:t>下載依賴包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76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1D57F3-B927-4B37-A371-A64C2A55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42" y="0"/>
            <a:ext cx="5743272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173849-C842-4401-8BCC-FB154990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66" y="2365671"/>
            <a:ext cx="5586592" cy="3120730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9517C29-4025-4C65-BB9D-5BDFB5D25E37}"/>
              </a:ext>
            </a:extLst>
          </p:cNvPr>
          <p:cNvCxnSpPr/>
          <p:nvPr/>
        </p:nvCxnSpPr>
        <p:spPr>
          <a:xfrm flipV="1">
            <a:off x="1461052" y="3429000"/>
            <a:ext cx="4909931" cy="1123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56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88C87-D129-42F8-B614-4AA64F77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08277-B145-4956-80E5-C57C29ACE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61745C-E32E-417E-9712-5B9F3CDC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6" y="0"/>
            <a:ext cx="5811252" cy="66890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26D115-707A-4D8E-8905-9D0516B9D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568"/>
            <a:ext cx="5903582" cy="28970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0653025-0991-4B5A-8091-DA17DBB6B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94" y="3653567"/>
            <a:ext cx="5903582" cy="12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7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dirty="0"/>
              <a:t>Windows 11 </a:t>
            </a:r>
            <a:r>
              <a:rPr lang="zh-TW" altLang="en-US" dirty="0"/>
              <a:t>遇到的一些問題</a:t>
            </a:r>
          </a:p>
        </p:txBody>
      </p:sp>
    </p:spTree>
    <p:extLst>
      <p:ext uri="{BB962C8B-B14F-4D97-AF65-F5344CB8AC3E}">
        <p14:creationId xmlns:p14="http://schemas.microsoft.com/office/powerpoint/2010/main" val="141309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09610-68E8-4198-A82D-F10D20E0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397C78-C78C-4F6E-B0D9-C795A459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90E7B8-EC3B-4AB0-8152-1ED65836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90021"/>
            <a:ext cx="11507806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1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18A84-5913-854A-B723-84CC0E40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AB95C-2B52-084C-AD2F-F06D226F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>
                <a:hlinkClick r:id="rId2" action="ppaction://hlinksldjump"/>
              </a:rPr>
              <a:t>簡介前端框架</a:t>
            </a:r>
            <a:endParaRPr kumimoji="1" lang="en-US" altLang="zh-TW" dirty="0"/>
          </a:p>
          <a:p>
            <a:r>
              <a:rPr kumimoji="1" lang="zh-TW" altLang="en-US" dirty="0">
                <a:hlinkClick r:id="rId3" action="ppaction://hlinksldjump"/>
              </a:rPr>
              <a:t>環境建置，使用 </a:t>
            </a:r>
            <a:r>
              <a:rPr kumimoji="1" lang="en-US" altLang="zh-TW" dirty="0" err="1">
                <a:hlinkClick r:id="rId3" action="ppaction://hlinksldjump"/>
              </a:rPr>
              <a:t>Vite</a:t>
            </a:r>
            <a:endParaRPr kumimoji="1" lang="en-US" altLang="zh-TW" dirty="0"/>
          </a:p>
          <a:p>
            <a:r>
              <a:rPr lang="zh-TW" altLang="en-US" dirty="0">
                <a:hlinkClick r:id="rId4" action="ppaction://hlinksldjump"/>
              </a:rPr>
              <a:t>新手村</a:t>
            </a:r>
            <a:r>
              <a:rPr lang="en-US" altLang="zh-TW" dirty="0">
                <a:hlinkClick r:id="rId4" action="ppaction://hlinksldjump"/>
              </a:rPr>
              <a:t> – </a:t>
            </a:r>
            <a:r>
              <a:rPr lang="zh-TW" altLang="en-US" dirty="0">
                <a:hlinkClick r:id="rId4" action="ppaction://hlinksldjump"/>
              </a:rPr>
              <a:t>從資料綁定說起</a:t>
            </a:r>
            <a:endParaRPr lang="en-US" altLang="zh-TW" dirty="0"/>
          </a:p>
          <a:p>
            <a:r>
              <a:rPr lang="en-US" altLang="zh-TW" dirty="0">
                <a:hlinkClick r:id="rId5" action="ppaction://hlinksldjump"/>
              </a:rPr>
              <a:t>Vue Directive</a:t>
            </a:r>
            <a:r>
              <a:rPr lang="zh-TW" altLang="en-US" dirty="0">
                <a:hlinkClick r:id="rId5" action="ppaction://hlinksldjump"/>
              </a:rPr>
              <a:t> 指令</a:t>
            </a:r>
            <a:endParaRPr lang="en-US" altLang="zh-TW" dirty="0"/>
          </a:p>
          <a:p>
            <a:r>
              <a:rPr lang="en" altLang="zh-TW" dirty="0">
                <a:hlinkClick r:id="rId6" action="ppaction://hlinksldjump"/>
              </a:rPr>
              <a:t>computed </a:t>
            </a:r>
            <a:r>
              <a:rPr lang="zh-CN" altLang="en-US" dirty="0">
                <a:hlinkClick r:id="rId6" action="ppaction://hlinksldjump"/>
              </a:rPr>
              <a:t>與</a:t>
            </a:r>
            <a:r>
              <a:rPr lang="zh-TW" altLang="en-US" dirty="0">
                <a:hlinkClick r:id="rId6" action="ppaction://hlinksldjump"/>
              </a:rPr>
              <a:t> </a:t>
            </a:r>
            <a:r>
              <a:rPr lang="en-US" altLang="zh-TW" dirty="0">
                <a:hlinkClick r:id="rId6" action="ppaction://hlinksldjump"/>
              </a:rPr>
              <a:t>watch</a:t>
            </a:r>
            <a:endParaRPr lang="en-US" altLang="zh-TW" dirty="0"/>
          </a:p>
          <a:p>
            <a:r>
              <a:rPr lang="en-US" altLang="zh-TW" dirty="0">
                <a:hlinkClick r:id="rId7" action="ppaction://hlinksldjump"/>
              </a:rPr>
              <a:t>Components </a:t>
            </a:r>
            <a:r>
              <a:rPr lang="zh-CN" altLang="en-US" dirty="0">
                <a:hlinkClick r:id="rId7" action="ppaction://hlinksldjump"/>
              </a:rPr>
              <a:t>元件</a:t>
            </a:r>
            <a:endParaRPr lang="en-US" altLang="zh-CN" dirty="0"/>
          </a:p>
          <a:p>
            <a:r>
              <a:rPr lang="zh-CN" altLang="en-US" dirty="0">
                <a:hlinkClick r:id="rId8" action="ppaction://hlinksldjump"/>
              </a:rPr>
              <a:t>元件的生命週期</a:t>
            </a:r>
            <a:endParaRPr lang="en-US" altLang="zh-CN" dirty="0"/>
          </a:p>
          <a:p>
            <a:r>
              <a:rPr lang="en" altLang="zh-TW" dirty="0">
                <a:hlinkClick r:id="rId9" action="ppaction://hlinksldjump"/>
              </a:rPr>
              <a:t>Vuex </a:t>
            </a:r>
            <a:r>
              <a:rPr lang="zh-CN" altLang="en-US" dirty="0">
                <a:hlinkClick r:id="rId9" action="ppaction://hlinksldjump"/>
              </a:rPr>
              <a:t>狀態管理</a:t>
            </a:r>
            <a:endParaRPr lang="en-US" altLang="zh-CN" dirty="0"/>
          </a:p>
          <a:p>
            <a:r>
              <a:rPr lang="en-US" altLang="zh-TW" dirty="0">
                <a:hlinkClick r:id="rId10" action="ppaction://hlinksldjump"/>
              </a:rPr>
              <a:t>Vue Router </a:t>
            </a:r>
            <a:r>
              <a:rPr lang="zh-CN" altLang="en-US" dirty="0">
                <a:hlinkClick r:id="rId10" action="ppaction://hlinksldjump"/>
              </a:rPr>
              <a:t>路由管理</a:t>
            </a:r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1446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DBA006-02CD-44CB-894D-ED088ED5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629F25-F6F0-40DE-A7EA-7069C778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863839-4F52-4817-96A9-C178DA93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47179"/>
            <a:ext cx="9459645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專案結構</a:t>
            </a:r>
          </a:p>
        </p:txBody>
      </p:sp>
    </p:spTree>
    <p:extLst>
      <p:ext uri="{BB962C8B-B14F-4D97-AF65-F5344CB8AC3E}">
        <p14:creationId xmlns:p14="http://schemas.microsoft.com/office/powerpoint/2010/main" val="247407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8AA23-2846-48AB-BF77-81078E08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CF4C3E-3C6A-484D-8399-70A012E55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D2EA85-CD02-458F-B6E1-6E2969D9B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42" y="280548"/>
            <a:ext cx="655411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0D04E77-7351-4EFD-95B7-F6FA1818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96" y="189010"/>
            <a:ext cx="6792273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9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53536F1-8869-4AE0-A219-045C945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485984"/>
            <a:ext cx="6754168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69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68B3B8E-46E2-4A6D-A273-9C618EFD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60" y="0"/>
            <a:ext cx="5893724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0EC100-62E3-4142-938E-A11C028B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138" y="2185814"/>
            <a:ext cx="422969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F49761B-A039-45C9-A40F-8680DF5D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862" y="1002834"/>
            <a:ext cx="6868484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66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B9F2CC0-4B3A-4274-A7DB-EB35BE7E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78" y="0"/>
            <a:ext cx="6536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9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58F358-D41A-6C41-8771-E3EB9834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下載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tutorial </a:t>
            </a:r>
            <a:r>
              <a:rPr kumimoji="1" lang="zh-CN" altLang="en-US" b="1" dirty="0"/>
              <a:t>專案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89E693-AAEA-3647-9B69-E7E933F4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git clone </a:t>
            </a:r>
            <a:r>
              <a:rPr kumimoji="1" lang="en" altLang="zh-TW" dirty="0">
                <a:hlinkClick r:id="rId2"/>
              </a:rPr>
              <a:t>https://github.com/fabian415/vue3-tutorial.git</a:t>
            </a:r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8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b="1" dirty="0"/>
              <a:t>Vue 3 </a:t>
            </a:r>
            <a:r>
              <a:rPr lang="zh-TW" altLang="en-US" b="1" dirty="0"/>
              <a:t>與 </a:t>
            </a:r>
            <a:r>
              <a:rPr lang="en-US" altLang="zh-TW" b="1" dirty="0" err="1"/>
              <a:t>Javascript</a:t>
            </a:r>
            <a:r>
              <a:rPr lang="en-US" altLang="zh-TW" b="1" dirty="0"/>
              <a:t> </a:t>
            </a:r>
            <a:r>
              <a:rPr lang="zh-TW" altLang="en-US" b="1" dirty="0"/>
              <a:t>比較</a:t>
            </a:r>
          </a:p>
        </p:txBody>
      </p:sp>
    </p:spTree>
    <p:extLst>
      <p:ext uri="{BB962C8B-B14F-4D97-AF65-F5344CB8AC3E}">
        <p14:creationId xmlns:p14="http://schemas.microsoft.com/office/powerpoint/2010/main" val="205456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dirty="0"/>
              <a:t>前言</a:t>
            </a:r>
          </a:p>
        </p:txBody>
      </p:sp>
    </p:spTree>
    <p:extLst>
      <p:ext uri="{BB962C8B-B14F-4D97-AF65-F5344CB8AC3E}">
        <p14:creationId xmlns:p14="http://schemas.microsoft.com/office/powerpoint/2010/main" val="15817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4010495-C2E4-44C4-A245-993B6A06DE75}"/>
              </a:ext>
            </a:extLst>
          </p:cNvPr>
          <p:cNvSpPr/>
          <p:nvPr/>
        </p:nvSpPr>
        <p:spPr>
          <a:xfrm>
            <a:off x="2286072" y="404934"/>
            <a:ext cx="111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/>
              <a:t>Javascript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5C3F3E-C267-4229-BF60-0CDF7FC78FD2}"/>
              </a:ext>
            </a:extLst>
          </p:cNvPr>
          <p:cNvSpPr/>
          <p:nvPr/>
        </p:nvSpPr>
        <p:spPr>
          <a:xfrm>
            <a:off x="8305863" y="418132"/>
            <a:ext cx="67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Vue3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51E392-65F4-491F-BF3A-A151584965BF}"/>
              </a:ext>
            </a:extLst>
          </p:cNvPr>
          <p:cNvSpPr/>
          <p:nvPr/>
        </p:nvSpPr>
        <p:spPr>
          <a:xfrm>
            <a:off x="357737" y="605791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b="0" i="0" dirty="0">
                <a:effectLst/>
                <a:latin typeface="Lato"/>
              </a:rPr>
              <a:t>這段原生的 </a:t>
            </a:r>
            <a:r>
              <a:rPr lang="en-US" altLang="zh-TW" sz="1400" b="0" i="0" dirty="0">
                <a:effectLst/>
                <a:latin typeface="Lato"/>
              </a:rPr>
              <a:t>JS </a:t>
            </a:r>
            <a:r>
              <a:rPr lang="zh-TW" altLang="en-US" sz="1400" b="0" i="0" dirty="0">
                <a:effectLst/>
                <a:latin typeface="Lato"/>
              </a:rPr>
              <a:t>為了更改 </a:t>
            </a:r>
            <a:r>
              <a:rPr lang="en-US" altLang="zh-TW" sz="1400" b="0" i="0" dirty="0">
                <a:effectLst/>
                <a:latin typeface="Lato"/>
              </a:rPr>
              <a:t>HTML </a:t>
            </a:r>
            <a:r>
              <a:rPr lang="zh-TW" altLang="en-US" sz="1400" b="0" i="0" dirty="0">
                <a:effectLst/>
                <a:latin typeface="Lato"/>
              </a:rPr>
              <a:t>節點內的資料做了兩件事：</a:t>
            </a:r>
          </a:p>
          <a:p>
            <a:pPr>
              <a:buFont typeface="+mj-lt"/>
              <a:buAutoNum type="arabicPeriod"/>
            </a:pPr>
            <a:r>
              <a:rPr lang="zh-TW" altLang="en-US" sz="1400" b="0" i="0" dirty="0">
                <a:effectLst/>
                <a:latin typeface="Lato"/>
              </a:rPr>
              <a:t>用選取器抓到節點</a:t>
            </a:r>
          </a:p>
          <a:p>
            <a:pPr>
              <a:buFont typeface="+mj-lt"/>
              <a:buAutoNum type="arabicPeriod"/>
            </a:pPr>
            <a:r>
              <a:rPr lang="zh-TW" altLang="en-US" sz="1400" b="0" i="0" dirty="0">
                <a:effectLst/>
                <a:latin typeface="Lato"/>
              </a:rPr>
              <a:t>對這個物件設定內容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B64027-E77D-4617-8173-656B8053D307}"/>
              </a:ext>
            </a:extLst>
          </p:cNvPr>
          <p:cNvSpPr txBox="1"/>
          <p:nvPr/>
        </p:nvSpPr>
        <p:spPr>
          <a:xfrm>
            <a:off x="3840072" y="530884"/>
            <a:ext cx="166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>
                <a:solidFill>
                  <a:srgbClr val="0070C0"/>
                </a:solidFill>
              </a:rPr>
              <a:t>public/App-1.html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D35A90-DD47-4B33-A4A0-49EF9A7F7218}"/>
              </a:ext>
            </a:extLst>
          </p:cNvPr>
          <p:cNvSpPr txBox="1"/>
          <p:nvPr/>
        </p:nvSpPr>
        <p:spPr>
          <a:xfrm>
            <a:off x="10017271" y="530884"/>
            <a:ext cx="1392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/App-1.vue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AA9BDC0-497C-44D9-88B3-E3E95E59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55" y="786976"/>
            <a:ext cx="5055583" cy="52040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97AB8C-3701-4701-9239-65B8EC5E2B04}"/>
              </a:ext>
            </a:extLst>
          </p:cNvPr>
          <p:cNvSpPr txBox="1"/>
          <p:nvPr/>
        </p:nvSpPr>
        <p:spPr>
          <a:xfrm>
            <a:off x="3202767" y="-6261"/>
            <a:ext cx="6053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優點</a:t>
            </a:r>
            <a:r>
              <a:rPr lang="en-US" altLang="zh-TW" sz="2400" dirty="0"/>
              <a:t>1: Vue 3 </a:t>
            </a:r>
            <a:r>
              <a:rPr lang="zh-TW" altLang="en-US" sz="2400" dirty="0">
                <a:solidFill>
                  <a:srgbClr val="FF0000"/>
                </a:solidFill>
              </a:rPr>
              <a:t>資料雙向綁定</a:t>
            </a:r>
            <a:r>
              <a:rPr lang="zh-TW" altLang="en-US" sz="2400" dirty="0"/>
              <a:t>讓程式碼更簡潔</a:t>
            </a:r>
            <a:r>
              <a:rPr lang="en-US" altLang="zh-TW" sz="2400" dirty="0"/>
              <a:t>! </a:t>
            </a:r>
            <a:endParaRPr lang="zh-TW" altLang="en-US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C8C4E22-4E04-455B-A78E-3F3358FC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28" y="835054"/>
            <a:ext cx="4906060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34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4010495-C2E4-44C4-A245-993B6A06DE75}"/>
              </a:ext>
            </a:extLst>
          </p:cNvPr>
          <p:cNvSpPr/>
          <p:nvPr/>
        </p:nvSpPr>
        <p:spPr>
          <a:xfrm>
            <a:off x="2286072" y="404934"/>
            <a:ext cx="111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/>
              <a:t>Javascript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5C3F3E-C267-4229-BF60-0CDF7FC78FD2}"/>
              </a:ext>
            </a:extLst>
          </p:cNvPr>
          <p:cNvSpPr/>
          <p:nvPr/>
        </p:nvSpPr>
        <p:spPr>
          <a:xfrm>
            <a:off x="8305863" y="418132"/>
            <a:ext cx="67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Vue3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B64027-E77D-4617-8173-656B8053D307}"/>
              </a:ext>
            </a:extLst>
          </p:cNvPr>
          <p:cNvSpPr txBox="1"/>
          <p:nvPr/>
        </p:nvSpPr>
        <p:spPr>
          <a:xfrm>
            <a:off x="3886654" y="530884"/>
            <a:ext cx="166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>
                <a:solidFill>
                  <a:srgbClr val="0070C0"/>
                </a:solidFill>
              </a:rPr>
              <a:t>public/App-1.html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D35A90-DD47-4B33-A4A0-49EF9A7F7218}"/>
              </a:ext>
            </a:extLst>
          </p:cNvPr>
          <p:cNvSpPr txBox="1"/>
          <p:nvPr/>
        </p:nvSpPr>
        <p:spPr>
          <a:xfrm>
            <a:off x="10078783" y="545606"/>
            <a:ext cx="1392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/App-1.vue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AA9BDC0-497C-44D9-88B3-E3E95E59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55" y="786976"/>
            <a:ext cx="5055583" cy="52040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97AB8C-3701-4701-9239-65B8EC5E2B04}"/>
              </a:ext>
            </a:extLst>
          </p:cNvPr>
          <p:cNvSpPr txBox="1"/>
          <p:nvPr/>
        </p:nvSpPr>
        <p:spPr>
          <a:xfrm>
            <a:off x="3202767" y="-6261"/>
            <a:ext cx="496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優點</a:t>
            </a:r>
            <a:r>
              <a:rPr lang="en-US" altLang="zh-TW" sz="2400" dirty="0"/>
              <a:t>2: Html, </a:t>
            </a:r>
            <a:r>
              <a:rPr lang="en-US" altLang="zh-TW" sz="2400" dirty="0" err="1"/>
              <a:t>Javascript</a:t>
            </a:r>
            <a:r>
              <a:rPr lang="en-US" altLang="zh-TW" sz="2400" dirty="0"/>
              <a:t>, CSS </a:t>
            </a:r>
            <a:r>
              <a:rPr lang="zh-TW" altLang="en-US" sz="2400" dirty="0"/>
              <a:t>分區分離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9841E79-05AE-4D79-A205-1F568745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28" y="835054"/>
            <a:ext cx="4906060" cy="48012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98A1DA-B91E-4B3C-89B4-8FF7BF6536E0}"/>
              </a:ext>
            </a:extLst>
          </p:cNvPr>
          <p:cNvSpPr/>
          <p:nvPr/>
        </p:nvSpPr>
        <p:spPr>
          <a:xfrm>
            <a:off x="6504028" y="835054"/>
            <a:ext cx="4906060" cy="1947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CBC92B-BB7A-44B2-A7C0-3ECD0AC77E07}"/>
              </a:ext>
            </a:extLst>
          </p:cNvPr>
          <p:cNvSpPr/>
          <p:nvPr/>
        </p:nvSpPr>
        <p:spPr>
          <a:xfrm>
            <a:off x="6504028" y="3015213"/>
            <a:ext cx="4906060" cy="2063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890E46C-CF46-42D5-AC2E-CC89973C215A}"/>
              </a:ext>
            </a:extLst>
          </p:cNvPr>
          <p:cNvSpPr/>
          <p:nvPr/>
        </p:nvSpPr>
        <p:spPr>
          <a:xfrm>
            <a:off x="6504028" y="5223361"/>
            <a:ext cx="4906060" cy="412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CD206AD-3F9E-47A8-9D86-F088EBFBBF3B}"/>
              </a:ext>
            </a:extLst>
          </p:cNvPr>
          <p:cNvSpPr txBox="1"/>
          <p:nvPr/>
        </p:nvSpPr>
        <p:spPr>
          <a:xfrm>
            <a:off x="11476061" y="1699591"/>
            <a:ext cx="61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1BBB88A-8319-4CC7-BD84-D752F6CEF2C2}"/>
              </a:ext>
            </a:extLst>
          </p:cNvPr>
          <p:cNvSpPr txBox="1"/>
          <p:nvPr/>
        </p:nvSpPr>
        <p:spPr>
          <a:xfrm>
            <a:off x="11620876" y="386238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js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E2FAC0D-5A4C-4331-8CC3-3FE36347DDED}"/>
              </a:ext>
            </a:extLst>
          </p:cNvPr>
          <p:cNvSpPr txBox="1"/>
          <p:nvPr/>
        </p:nvSpPr>
        <p:spPr>
          <a:xfrm>
            <a:off x="11554351" y="5223361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css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9178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D378ED-438B-4139-9E69-9299CD4E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也可以用 </a:t>
            </a:r>
            <a:r>
              <a:rPr lang="en-US" altLang="zh-TW" dirty="0"/>
              <a:t>CDN</a:t>
            </a:r>
            <a:r>
              <a:rPr lang="zh-TW" altLang="en-US" dirty="0"/>
              <a:t> 引入 </a:t>
            </a:r>
            <a:r>
              <a:rPr lang="en-US" altLang="zh-TW" dirty="0"/>
              <a:t>Vue3</a:t>
            </a:r>
            <a:r>
              <a:rPr lang="zh-TW" altLang="en-US" dirty="0"/>
              <a:t>，但實務上不會這樣做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A798B6-DE3B-45C7-9759-9E9A2A71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755" y="1996473"/>
            <a:ext cx="6001588" cy="431542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84566ED-EA70-4E4C-B1F4-EC6B0F49EF24}"/>
              </a:ext>
            </a:extLst>
          </p:cNvPr>
          <p:cNvSpPr txBox="1"/>
          <p:nvPr/>
        </p:nvSpPr>
        <p:spPr>
          <a:xfrm>
            <a:off x="7250900" y="1688696"/>
            <a:ext cx="17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參考</a:t>
            </a:r>
            <a:r>
              <a:rPr lang="zh-TW" altLang="en-US" sz="1400" dirty="0">
                <a:solidFill>
                  <a:srgbClr val="0070C0"/>
                </a:solidFill>
              </a:rPr>
              <a:t> </a:t>
            </a:r>
            <a:r>
              <a:rPr lang="en-US" altLang="zh-TW" sz="1400" dirty="0">
                <a:solidFill>
                  <a:srgbClr val="0070C0"/>
                </a:solidFill>
              </a:rPr>
              <a:t>public/test.html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33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b="1" dirty="0"/>
              <a:t>Vue 2 </a:t>
            </a:r>
            <a:r>
              <a:rPr lang="zh-TW" altLang="en-US" b="1" dirty="0"/>
              <a:t>與 </a:t>
            </a:r>
            <a:r>
              <a:rPr lang="en-US" altLang="zh-TW" b="1" dirty="0"/>
              <a:t>Vue 3 </a:t>
            </a:r>
            <a:r>
              <a:rPr lang="zh-TW" altLang="en-US" b="1" dirty="0"/>
              <a:t>比較</a:t>
            </a:r>
          </a:p>
        </p:txBody>
      </p:sp>
    </p:spTree>
    <p:extLst>
      <p:ext uri="{BB962C8B-B14F-4D97-AF65-F5344CB8AC3E}">
        <p14:creationId xmlns:p14="http://schemas.microsoft.com/office/powerpoint/2010/main" val="2793162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79E4FF-6C3A-FD4A-B955-34481BD5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7" y="1907494"/>
            <a:ext cx="3625225" cy="1325563"/>
          </a:xfrm>
        </p:spPr>
        <p:txBody>
          <a:bodyPr/>
          <a:lstStyle/>
          <a:p>
            <a:r>
              <a:rPr kumimoji="1" lang="zh-TW" altLang="en-US" dirty="0"/>
              <a:t>我們預設使用</a:t>
            </a:r>
            <a:br>
              <a:rPr kumimoji="1" lang="en-US" altLang="zh-TW" dirty="0"/>
            </a:br>
            <a:r>
              <a:rPr kumimoji="1" lang="en-US" altLang="zh-TW" dirty="0"/>
              <a:t>Vue 3</a:t>
            </a:r>
            <a:r>
              <a:rPr kumimoji="1" lang="zh-TW" altLang="en-US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99D488-700C-1D45-9AF0-296DAA5C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425" y="339634"/>
            <a:ext cx="7149393" cy="61264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00CEA83-8DDD-3B40-B3F9-F5FE5721217C}"/>
              </a:ext>
            </a:extLst>
          </p:cNvPr>
          <p:cNvSpPr/>
          <p:nvPr/>
        </p:nvSpPr>
        <p:spPr>
          <a:xfrm>
            <a:off x="4463425" y="1776549"/>
            <a:ext cx="1022975" cy="535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653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進階</a:t>
            </a:r>
            <a:r>
              <a:rPr lang="zh-CN" altLang="en-US" dirty="0"/>
              <a:t>：</a:t>
            </a:r>
            <a:r>
              <a:rPr lang="zh-TW" altLang="en-US" dirty="0"/>
              <a:t>了解 </a:t>
            </a:r>
            <a:r>
              <a:rPr lang="en-US" altLang="zh-TW" dirty="0"/>
              <a:t>&lt;script setup&gt; </a:t>
            </a:r>
            <a:r>
              <a:rPr lang="zh-TW" altLang="en-US" dirty="0"/>
              <a:t>語法糖</a:t>
            </a:r>
          </a:p>
        </p:txBody>
      </p:sp>
    </p:spTree>
    <p:extLst>
      <p:ext uri="{BB962C8B-B14F-4D97-AF65-F5344CB8AC3E}">
        <p14:creationId xmlns:p14="http://schemas.microsoft.com/office/powerpoint/2010/main" val="3352738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6C7125-7D30-449E-BB25-8B8E92F5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22B0A-0318-41A1-AF52-02E7F6EED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1BB8FC-E78D-4B98-BB65-A008A47B4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7"/>
          <a:stretch/>
        </p:blipFill>
        <p:spPr>
          <a:xfrm>
            <a:off x="606287" y="1421611"/>
            <a:ext cx="3846443" cy="43725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522EF2-CD9F-463E-A822-12CBC51D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67" y="1421611"/>
            <a:ext cx="6773220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87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7769B-841B-4FFD-98B8-0A55F38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28639D-70C7-4469-843E-AE5AC2D7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1E66F4-5048-4679-B622-EB8F1412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01" y="1067095"/>
            <a:ext cx="7805880" cy="50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3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dirty="0"/>
              <a:t>新手村</a:t>
            </a:r>
            <a:r>
              <a:rPr lang="en-US" altLang="zh-TW" dirty="0"/>
              <a:t> – </a:t>
            </a:r>
            <a:r>
              <a:rPr lang="zh-TW" altLang="en-US" dirty="0"/>
              <a:t>從資料綁定說起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31956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3FF533-29E8-4060-B41C-DD821ABB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Vue 3 </a:t>
            </a:r>
            <a:r>
              <a:rPr lang="zh-TW" altLang="en-US" dirty="0"/>
              <a:t>資料的綁定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E8AC54-C5BE-4B81-85B4-C4CDEA3E7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53"/>
          <a:stretch/>
        </p:blipFill>
        <p:spPr>
          <a:xfrm>
            <a:off x="987287" y="2095726"/>
            <a:ext cx="3564835" cy="24961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5018677-A3D5-4C8D-A115-8A8BDF298FF7}"/>
              </a:ext>
            </a:extLst>
          </p:cNvPr>
          <p:cNvSpPr txBox="1"/>
          <p:nvPr/>
        </p:nvSpPr>
        <p:spPr>
          <a:xfrm>
            <a:off x="987287" y="1690688"/>
            <a:ext cx="16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語法</a:t>
            </a:r>
            <a:r>
              <a:rPr lang="en-US" altLang="zh-TW" dirty="0">
                <a:solidFill>
                  <a:srgbClr val="FF0000"/>
                </a:solidFill>
              </a:rPr>
              <a:t>: ref(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AC6ADE-CD52-4E44-88CB-E10BF74CA21D}"/>
              </a:ext>
            </a:extLst>
          </p:cNvPr>
          <p:cNvSpPr/>
          <p:nvPr/>
        </p:nvSpPr>
        <p:spPr>
          <a:xfrm>
            <a:off x="730525" y="4984434"/>
            <a:ext cx="4277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可以接受任何型態的資料，但是不會對 </a:t>
            </a:r>
            <a:r>
              <a:rPr lang="en-US" altLang="zh-TW" b="1" i="0" dirty="0">
                <a:solidFill>
                  <a:srgbClr val="242424"/>
                </a:solidFill>
                <a:effectLst/>
                <a:latin typeface="source-serif-pro"/>
              </a:rPr>
              <a:t>ref 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物件或陣列內部的屬性變動做監聽，因為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source-serif-pro"/>
              </a:rPr>
              <a:t>需要使用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source-serif-pro"/>
              </a:rPr>
              <a:t>.value 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才能取得實際資料物件去監聽。</a:t>
            </a:r>
            <a:endParaRPr lang="zh-TW" alt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1ED097-D82D-4B1E-AB0A-32866F383DDC}"/>
              </a:ext>
            </a:extLst>
          </p:cNvPr>
          <p:cNvSpPr/>
          <p:nvPr/>
        </p:nvSpPr>
        <p:spPr>
          <a:xfrm>
            <a:off x="7184338" y="4984434"/>
            <a:ext cx="38895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只能接受 </a:t>
            </a:r>
            <a:r>
              <a:rPr lang="en-US" altLang="zh-TW" b="1" i="0" dirty="0">
                <a:solidFill>
                  <a:srgbClr val="242424"/>
                </a:solidFill>
                <a:effectLst/>
                <a:latin typeface="source-serif-pro"/>
              </a:rPr>
              <a:t>Object 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或 </a:t>
            </a:r>
            <a:r>
              <a:rPr lang="en-US" altLang="zh-TW" b="1" i="0" dirty="0">
                <a:solidFill>
                  <a:srgbClr val="242424"/>
                </a:solidFill>
                <a:effectLst/>
                <a:latin typeface="source-serif-pro"/>
              </a:rPr>
              <a:t>Array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，會對內部的屬性變動做深層的監聽，取資料時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source-serif-pro"/>
              </a:rPr>
              <a:t>不需要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source-serif-pro"/>
              </a:rPr>
              <a:t>.value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。</a:t>
            </a: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4AA0212-CC8E-434C-9697-4EE9813E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758" y="2057904"/>
            <a:ext cx="3277057" cy="28674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BFCDE52-5B39-4D0A-A23A-91E4ED103999}"/>
              </a:ext>
            </a:extLst>
          </p:cNvPr>
          <p:cNvSpPr txBox="1"/>
          <p:nvPr/>
        </p:nvSpPr>
        <p:spPr>
          <a:xfrm>
            <a:off x="7349758" y="1688572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語法</a:t>
            </a:r>
            <a:r>
              <a:rPr lang="en-US" altLang="zh-TW" dirty="0">
                <a:solidFill>
                  <a:srgbClr val="FF0000"/>
                </a:solidFill>
              </a:rPr>
              <a:t>: reactive(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4E34DD-FF93-4E71-A5A1-6907BA3F966D}"/>
              </a:ext>
            </a:extLst>
          </p:cNvPr>
          <p:cNvSpPr txBox="1"/>
          <p:nvPr/>
        </p:nvSpPr>
        <p:spPr>
          <a:xfrm>
            <a:off x="3074461" y="6184763"/>
            <a:ext cx="6668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直接給值後，</a:t>
            </a:r>
            <a:r>
              <a:rPr lang="en-US" altLang="zh-TW" sz="2800" dirty="0">
                <a:solidFill>
                  <a:srgbClr val="FF0000"/>
                </a:solidFill>
              </a:rPr>
              <a:t>DOM</a:t>
            </a:r>
            <a:r>
              <a:rPr lang="zh-TW" altLang="en-US" sz="2800" dirty="0">
                <a:solidFill>
                  <a:srgbClr val="FF0000"/>
                </a:solidFill>
              </a:rPr>
              <a:t> 元素就會直接變化了</a:t>
            </a:r>
            <a:r>
              <a:rPr lang="en-US" altLang="zh-TW" sz="2800" dirty="0">
                <a:solidFill>
                  <a:srgbClr val="FF0000"/>
                </a:solidFill>
              </a:rPr>
              <a:t>!!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84A2EA-ABFC-574E-B740-506BBAD2C868}"/>
              </a:ext>
            </a:extLst>
          </p:cNvPr>
          <p:cNvSpPr txBox="1"/>
          <p:nvPr/>
        </p:nvSpPr>
        <p:spPr>
          <a:xfrm>
            <a:off x="3074461" y="1748466"/>
            <a:ext cx="1602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/App-2-ref.vue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82DE4D-B7F4-1F4E-8AC3-F6878370636C}"/>
              </a:ext>
            </a:extLst>
          </p:cNvPr>
          <p:cNvSpPr txBox="1"/>
          <p:nvPr/>
        </p:nvSpPr>
        <p:spPr>
          <a:xfrm>
            <a:off x="9658056" y="1765368"/>
            <a:ext cx="1937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/App-2-reactive.vue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47E76D-7DDC-2A4B-B2B5-EC537BA1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為什麼現在好像非學前端框架不可？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1E1587-3A73-1846-8E08-BCB30361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以前的網頁不也是用 </a:t>
            </a:r>
            <a:r>
              <a:rPr lang="en" altLang="zh-TW" dirty="0"/>
              <a:t>HTML</a:t>
            </a:r>
            <a:r>
              <a:rPr lang="zh-TW" altLang="en" dirty="0"/>
              <a:t>、</a:t>
            </a:r>
            <a:r>
              <a:rPr lang="en" altLang="zh-TW" dirty="0"/>
              <a:t>CSS</a:t>
            </a:r>
            <a:r>
              <a:rPr lang="zh-TW" altLang="en" dirty="0"/>
              <a:t>、</a:t>
            </a:r>
            <a:r>
              <a:rPr lang="en" altLang="zh-TW" dirty="0"/>
              <a:t>JavaScript </a:t>
            </a:r>
            <a:r>
              <a:rPr lang="zh-TW" altLang="en-US" dirty="0"/>
              <a:t>就能做出來嗎？</a:t>
            </a:r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lang="zh-TW" altLang="en-US" dirty="0"/>
              <a:t>隨著網站功能越來越複雜，手寫純 </a:t>
            </a:r>
            <a:r>
              <a:rPr lang="en" altLang="zh-TW" dirty="0"/>
              <a:t>JavaScript </a:t>
            </a:r>
            <a:r>
              <a:rPr lang="zh-TW" altLang="en-US" dirty="0"/>
              <a:t>來管理 </a:t>
            </a:r>
            <a:r>
              <a:rPr lang="en" altLang="zh-TW" dirty="0"/>
              <a:t>UI</a:t>
            </a:r>
            <a:r>
              <a:rPr lang="zh-TW" altLang="en" dirty="0"/>
              <a:t>、</a:t>
            </a:r>
            <a:r>
              <a:rPr lang="zh-TW" altLang="en-US" dirty="0"/>
              <a:t>處理資料流、更新畫面，不僅費時費力，還容易讓程式碼變得難以維護</a:t>
            </a:r>
            <a:endParaRPr lang="en-US" altLang="zh-TW" dirty="0"/>
          </a:p>
          <a:p>
            <a:endParaRPr kumimoji="1" lang="en-US" altLang="zh-TW" dirty="0"/>
          </a:p>
          <a:p>
            <a:r>
              <a:rPr lang="zh-TW" altLang="en-US" dirty="0"/>
              <a:t>框架的出現正是為了解決現代開發中的</a:t>
            </a:r>
            <a:r>
              <a:rPr lang="zh-TW" altLang="en-US" dirty="0">
                <a:solidFill>
                  <a:srgbClr val="FF0000"/>
                </a:solidFill>
              </a:rPr>
              <a:t>效率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維護性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擴展性</a:t>
            </a:r>
            <a:r>
              <a:rPr lang="zh-TW" altLang="en-US" dirty="0"/>
              <a:t>問題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9658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1EF8D9-2FEF-439B-B3AF-FCA1AE27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 </a:t>
            </a:r>
            <a:r>
              <a:rPr lang="zh-TW" altLang="en-US" dirty="0"/>
              <a:t>對於物件或是陣列的改動是不會去監聽的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AEC1AB-0BAA-454C-B699-D3D66BDB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86" y="1690688"/>
            <a:ext cx="6168370" cy="25376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79DA8A-74FB-4CD2-B233-8B0C8839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524742" cy="448690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6AF7472-85E0-4B8A-9F90-DBB080623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699" y="4861373"/>
            <a:ext cx="6789115" cy="138499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TW" altLang="en-US" sz="2800" dirty="0">
                <a:solidFill>
                  <a:srgbClr val="242424"/>
                </a:solidFill>
                <a:latin typeface="+mn-lt"/>
                <a:ea typeface="source-serif-pro"/>
              </a:rPr>
              <a:t>使用時機</a:t>
            </a:r>
            <a:r>
              <a:rPr lang="en-US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:</a:t>
            </a:r>
            <a:r>
              <a:rPr lang="zh-TW" altLang="en-US" sz="2800" dirty="0">
                <a:solidFill>
                  <a:srgbClr val="242424"/>
                </a:solidFill>
                <a:latin typeface="+mn-lt"/>
                <a:ea typeface="source-serif-pro"/>
              </a:rPr>
              <a:t> </a:t>
            </a:r>
            <a:r>
              <a:rPr lang="zh-TW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多半也是使用</a:t>
            </a:r>
            <a:r>
              <a:rPr lang="en-US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 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+mn-lt"/>
                <a:ea typeface="source-code-pro"/>
              </a:rPr>
              <a:t>ref</a:t>
            </a:r>
            <a:r>
              <a:rPr kumimoji="0" lang="en-US" altLang="zh-TW" sz="28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+mn-lt"/>
                <a:ea typeface="source-code-pro"/>
              </a:rPr>
              <a:t> </a:t>
            </a:r>
            <a:r>
              <a:rPr lang="zh-TW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比較多．只是在很多資料需要</a:t>
            </a:r>
            <a:r>
              <a:rPr lang="zh-TW" altLang="zh-TW" sz="2800" dirty="0">
                <a:solidFill>
                  <a:srgbClr val="FF0000"/>
                </a:solidFill>
                <a:latin typeface="+mn-lt"/>
                <a:ea typeface="source-serif-pro"/>
              </a:rPr>
              <a:t>統整</a:t>
            </a:r>
            <a:r>
              <a:rPr lang="zh-TW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或是要</a:t>
            </a:r>
            <a:r>
              <a:rPr lang="zh-TW" altLang="zh-TW" sz="2800" dirty="0">
                <a:solidFill>
                  <a:srgbClr val="FF0000"/>
                </a:solidFill>
                <a:latin typeface="+mn-lt"/>
                <a:ea typeface="source-serif-pro"/>
              </a:rPr>
              <a:t>對 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ea typeface="source-code-pro"/>
              </a:rPr>
              <a:t>objet</a:t>
            </a:r>
            <a:r>
              <a:rPr lang="zh-TW" altLang="zh-TW" sz="2800" dirty="0">
                <a:solidFill>
                  <a:srgbClr val="FF0000"/>
                </a:solidFill>
                <a:latin typeface="+mn-lt"/>
                <a:ea typeface="source-serif-pro"/>
              </a:rPr>
              <a:t> 內部的資料去做監控</a:t>
            </a:r>
            <a:r>
              <a:rPr lang="zh-TW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的時候就會選擇用 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+mn-lt"/>
                <a:ea typeface="source-code-pro"/>
              </a:rPr>
              <a:t>reactive</a:t>
            </a:r>
            <a:r>
              <a:rPr lang="zh-TW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。</a:t>
            </a:r>
            <a:r>
              <a:rPr lang="zh-TW" altLang="zh-TW" sz="2800" dirty="0">
                <a:latin typeface="+mn-lt"/>
              </a:rPr>
              <a:t>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C3FF4A-8DCA-0C4B-8250-1EE0B0BC03EE}"/>
              </a:ext>
            </a:extLst>
          </p:cNvPr>
          <p:cNvSpPr txBox="1"/>
          <p:nvPr/>
        </p:nvSpPr>
        <p:spPr>
          <a:xfrm>
            <a:off x="9385622" y="1413689"/>
            <a:ext cx="2173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/App-2-comparison.vue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09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進階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- </a:t>
            </a:r>
            <a:r>
              <a:rPr lang="zh-TW" altLang="en-US" dirty="0"/>
              <a:t>什麼情況會失去響應性</a:t>
            </a:r>
            <a:r>
              <a:rPr lang="en-US" altLang="zh-TW" dirty="0"/>
              <a:t>?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25919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C4263-1340-184E-B9AA-A9581CF5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進階</a:t>
            </a:r>
            <a:r>
              <a:rPr kumimoji="1" lang="en-US" altLang="zh-CN" dirty="0"/>
              <a:t>- </a:t>
            </a:r>
            <a:r>
              <a:rPr lang="zh-TW" altLang="en-US" dirty="0"/>
              <a:t>什麼情況會失去響應性</a:t>
            </a:r>
            <a:r>
              <a:rPr lang="en-US" altLang="zh-TW" dirty="0"/>
              <a:t>?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40DAA5-50F5-1D4B-9A04-66136C72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77" y="1571553"/>
            <a:ext cx="7237845" cy="50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9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BEB19-6433-B44B-A36D-CBB89996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進階</a:t>
            </a:r>
            <a:r>
              <a:rPr kumimoji="1" lang="en-US" altLang="zh-CN" dirty="0"/>
              <a:t>- </a:t>
            </a:r>
            <a:r>
              <a:rPr kumimoji="1" lang="zh-CN" altLang="en-US" dirty="0"/>
              <a:t>使用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Object.assign</a:t>
            </a:r>
            <a:r>
              <a:rPr kumimoji="1" lang="en-US" altLang="zh-TW" dirty="0"/>
              <a:t> </a:t>
            </a:r>
            <a:r>
              <a:rPr kumimoji="1" lang="zh-CN" altLang="en-US" dirty="0"/>
              <a:t>保留</a:t>
            </a:r>
            <a:r>
              <a:rPr lang="zh-TW" altLang="en-US" dirty="0"/>
              <a:t>響應性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D8C434-37C6-0A46-ADB9-4BBA5FC1D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5F1AA1-B40F-B946-86A4-D535A67F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54" y="1411018"/>
            <a:ext cx="6918350" cy="54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73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D712D-2256-3441-A5CA-D2535D02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028EEA-62D2-ED48-8087-26FE3B921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5851AB-6F3F-2A49-885D-96BD4071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68" y="0"/>
            <a:ext cx="782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0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F7FDA-7D59-974E-9DB6-CCA705F8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A74ECA-052D-5646-B363-E4DBC047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8342FC-0279-9C4E-86A2-19037200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317500"/>
            <a:ext cx="9017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38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b="1" dirty="0"/>
              <a:t>Vue Directive</a:t>
            </a:r>
            <a:r>
              <a:rPr lang="zh-TW" altLang="en-US" b="1" dirty="0"/>
              <a:t> 指令</a:t>
            </a:r>
          </a:p>
        </p:txBody>
      </p:sp>
    </p:spTree>
    <p:extLst>
      <p:ext uri="{BB962C8B-B14F-4D97-AF65-F5344CB8AC3E}">
        <p14:creationId xmlns:p14="http://schemas.microsoft.com/office/powerpoint/2010/main" val="957314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0A1D6A-A518-4EE2-938A-5B7D9E1A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818"/>
            <a:ext cx="10515600" cy="1325563"/>
          </a:xfrm>
        </p:spPr>
        <p:txBody>
          <a:bodyPr/>
          <a:lstStyle/>
          <a:p>
            <a:r>
              <a:rPr lang="en-US" altLang="zh-TW" b="1" dirty="0"/>
              <a:t>Vue Directive</a:t>
            </a:r>
            <a:r>
              <a:rPr lang="zh-TW" altLang="en-US" b="1" dirty="0"/>
              <a:t> 指令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BF8770-F476-4CE1-B279-C6F0E238B8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8931" y="1398300"/>
            <a:ext cx="10195676" cy="292388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latin typeface="Arial" panose="020B0604020202020204" pitchFamily="34" charset="0"/>
                <a:ea typeface="Lato"/>
              </a:rPr>
              <a:t>在 Vue 模板中，我們常常用到的 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Arial Unicode MS"/>
                <a:ea typeface="Menlo"/>
              </a:rPr>
              <a:t>v-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ea typeface="Lato"/>
              </a:rPr>
              <a:t> 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latin typeface="Arial" panose="020B0604020202020204" pitchFamily="34" charset="0"/>
                <a:ea typeface="Lato"/>
              </a:rPr>
              <a:t>開頭的「指令」，像是：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Arial Unicode MS"/>
                <a:ea typeface="Menlo"/>
              </a:rPr>
              <a:t>v-if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ea typeface="Lato"/>
              </a:rPr>
              <a:t>、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Arial Unicode MS"/>
                <a:ea typeface="Menlo"/>
              </a:rPr>
              <a:t>v-for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ea typeface="Lato"/>
              </a:rPr>
              <a:t>、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Arial Unicode MS"/>
                <a:ea typeface="Menlo"/>
              </a:rPr>
              <a:t>v-bind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ea typeface="Lato"/>
              </a:rPr>
              <a:t> 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latin typeface="Arial" panose="020B0604020202020204" pitchFamily="34" charset="0"/>
                <a:ea typeface="Lato"/>
              </a:rPr>
              <a:t>等等，都被稱作 directive，中文常看被翻成「指令」。</a:t>
            </a: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F5852C-54B5-40C1-A57A-B6FF64867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3"/>
          <a:stretch/>
        </p:blipFill>
        <p:spPr>
          <a:xfrm>
            <a:off x="2444448" y="1944952"/>
            <a:ext cx="6744641" cy="47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5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9C4130-8BD0-4A1E-96DA-9FE61FD0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2D889-8013-4D7F-AC2F-65EDFC41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33369B-5127-4891-918B-EF36BF01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18574"/>
            <a:ext cx="6878010" cy="68208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F8D9701-3A15-A84D-B742-287C74E90D41}"/>
              </a:ext>
            </a:extLst>
          </p:cNvPr>
          <p:cNvSpPr txBox="1"/>
          <p:nvPr/>
        </p:nvSpPr>
        <p:spPr>
          <a:xfrm>
            <a:off x="9715403" y="53350"/>
            <a:ext cx="1748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/App-3-v-xxx.vue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616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C0B38-31FB-4ABA-B972-CA64089E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5CED52-6BD6-4E59-A54E-9AA6F754D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5804F7-7984-4E18-B5DB-6694CB6D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049" y="1590418"/>
            <a:ext cx="5029902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0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DAB43B-0D67-3241-B8A6-A2AB9388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b="1" dirty="0"/>
              <a:t>學前端框架有什麼好處？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A85A96-727F-8C49-8CE8-3F7B6BF61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468"/>
            <a:ext cx="10515600" cy="5512526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結構與組織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框架可以幫你規劃好程式碼的結構，尤其在比較大型的專案中，能防止每個人都照著自己的寫法，把整個程式碼寫得亂七八糟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FF0000"/>
                </a:solidFill>
              </a:rPr>
              <a:t>減少重複程式碼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大部分的框架都有</a:t>
            </a:r>
            <a:r>
              <a:rPr lang="zh-TW" altLang="en-US" b="1" dirty="0"/>
              <a:t>「元件、組件」</a:t>
            </a:r>
            <a:r>
              <a:rPr lang="en-US" altLang="zh-TW" b="1" dirty="0"/>
              <a:t>(</a:t>
            </a:r>
            <a:r>
              <a:rPr lang="en" altLang="zh-TW" b="1" dirty="0"/>
              <a:t>component)</a:t>
            </a:r>
            <a:r>
              <a:rPr lang="zh-TW" altLang="en-US" b="1" dirty="0"/>
              <a:t>的概念</a:t>
            </a:r>
            <a:r>
              <a:rPr lang="zh-TW" altLang="en-US" dirty="0"/>
              <a:t>，讓你可以把共同的功能或畫面寫成一個元件，以後需要時直接呼叫，少寫一堆重複內容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FF0000"/>
                </a:solidFill>
              </a:rPr>
              <a:t>提升開發效率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資料與 </a:t>
            </a:r>
            <a:r>
              <a:rPr lang="en" altLang="zh-TW" b="1" dirty="0">
                <a:solidFill>
                  <a:srgbClr val="FF0000"/>
                </a:solidFill>
              </a:rPr>
              <a:t>UI </a:t>
            </a:r>
            <a:r>
              <a:rPr lang="zh-TW" altLang="en-US" b="1" dirty="0">
                <a:solidFill>
                  <a:srgbClr val="FF0000"/>
                </a:solidFill>
              </a:rPr>
              <a:t>分離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對於框架來說，你只要把資料整理好，框架就會</a:t>
            </a:r>
            <a:r>
              <a:rPr lang="zh-TW" altLang="en-US" b="1" dirty="0"/>
              <a:t>自動負責</a:t>
            </a:r>
            <a:r>
              <a:rPr lang="zh-TW" altLang="en-US" dirty="0"/>
              <a:t>把它顯示在網頁上，省去很多操作網頁結構的麻煩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FF0000"/>
                </a:solidFill>
              </a:rPr>
              <a:t>路由管理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當你的網站有很多頁面時，框架會提供一套</a:t>
            </a:r>
            <a:r>
              <a:rPr lang="zh-TW" altLang="en-US" b="1" dirty="0"/>
              <a:t>路由 </a:t>
            </a:r>
            <a:r>
              <a:rPr lang="en-US" altLang="zh-TW" b="1" dirty="0"/>
              <a:t>(</a:t>
            </a:r>
            <a:r>
              <a:rPr lang="en" altLang="zh-TW" b="1" dirty="0"/>
              <a:t>Route) </a:t>
            </a:r>
            <a:r>
              <a:rPr lang="zh-TW" altLang="en-US" b="1" dirty="0"/>
              <a:t>系統</a:t>
            </a:r>
            <a:r>
              <a:rPr lang="zh-TW" altLang="en-US" dirty="0"/>
              <a:t>，讓你輕鬆控制「使用者在不同頁面之間的切換」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8371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" altLang="zh-TW" b="1" dirty="0"/>
              <a:t>computed </a:t>
            </a:r>
            <a:r>
              <a:rPr lang="zh-CN" altLang="en-US" b="1" dirty="0"/>
              <a:t>與</a:t>
            </a:r>
            <a:r>
              <a:rPr lang="zh-TW" altLang="en-US" b="1" dirty="0"/>
              <a:t> </a:t>
            </a:r>
            <a:r>
              <a:rPr lang="en-US" altLang="zh-TW" b="1" dirty="0"/>
              <a:t>watch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3572772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DDECE8-FB74-F542-B28F-19166089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計算屬性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computed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A3D5FB-9923-A040-9C3D-467DE61B7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73" y="1809024"/>
            <a:ext cx="10515600" cy="4351338"/>
          </a:xfrm>
        </p:spPr>
        <p:txBody>
          <a:bodyPr/>
          <a:lstStyle/>
          <a:p>
            <a:r>
              <a:rPr kumimoji="1" lang="zh-TW" altLang="en-US" dirty="0"/>
              <a:t>語法：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>
                <a:solidFill>
                  <a:srgbClr val="FF0000"/>
                </a:solidFill>
              </a:rPr>
              <a:t>const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err="1">
                <a:solidFill>
                  <a:srgbClr val="FF0000"/>
                </a:solidFill>
              </a:rPr>
              <a:t>newVal</a:t>
            </a:r>
            <a:r>
              <a:rPr kumimoji="1" lang="en-US" altLang="zh-TW" dirty="0">
                <a:solidFill>
                  <a:srgbClr val="FF0000"/>
                </a:solidFill>
              </a:rPr>
              <a:t> = computed(() =&gt; {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rgbClr val="FF0000"/>
                </a:solidFill>
              </a:rPr>
              <a:t>return </a:t>
            </a:r>
            <a:r>
              <a:rPr kumimoji="1" lang="en-US" altLang="zh-TW" dirty="0" err="1">
                <a:solidFill>
                  <a:srgbClr val="0070C0"/>
                </a:solidFill>
              </a:rPr>
              <a:t>ref_variable</a:t>
            </a:r>
            <a:endParaRPr kumimoji="1" lang="en-US" altLang="zh-TW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0000"/>
                </a:solidFill>
              </a:rPr>
              <a:t>});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C46426-0BBC-774B-9522-650DCA6E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65" y="1690688"/>
            <a:ext cx="5034395" cy="487804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9CC1C2F-366F-C14E-A5B4-2B926B78C280}"/>
              </a:ext>
            </a:extLst>
          </p:cNvPr>
          <p:cNvSpPr txBox="1"/>
          <p:nvPr/>
        </p:nvSpPr>
        <p:spPr>
          <a:xfrm>
            <a:off x="8888187" y="1295353"/>
            <a:ext cx="2075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/App-4-computed.vue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883A9D-4749-0E4E-B0B5-19AF15E1E20B}"/>
              </a:ext>
            </a:extLst>
          </p:cNvPr>
          <p:cNvSpPr/>
          <p:nvPr/>
        </p:nvSpPr>
        <p:spPr>
          <a:xfrm>
            <a:off x="335973" y="4260558"/>
            <a:ext cx="5320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 err="1"/>
              <a:t>Vue</a:t>
            </a:r>
            <a:r>
              <a:rPr lang="en" altLang="zh-TW" dirty="0"/>
              <a:t> </a:t>
            </a:r>
            <a:r>
              <a:rPr lang="zh-TW" altLang="en-US" dirty="0"/>
              <a:t>的 </a:t>
            </a:r>
            <a:r>
              <a:rPr lang="en" altLang="zh-TW" dirty="0"/>
              <a:t>computed </a:t>
            </a:r>
            <a:r>
              <a:rPr lang="zh-CN" altLang="en-US" dirty="0"/>
              <a:t>是</a:t>
            </a:r>
            <a:r>
              <a:rPr lang="zh-TW" altLang="en-US" dirty="0"/>
              <a:t>一個 </a:t>
            </a:r>
            <a:r>
              <a:rPr lang="en" altLang="zh-TW" dirty="0"/>
              <a:t>getter</a:t>
            </a:r>
            <a:r>
              <a:rPr lang="zh-TW" altLang="en-US" dirty="0"/>
              <a:t> 的函式</a:t>
            </a:r>
            <a:r>
              <a:rPr lang="zh-TW" altLang="en" dirty="0"/>
              <a:t>：</a:t>
            </a:r>
            <a:r>
              <a:rPr lang="zh-TW" altLang="en-US" dirty="0"/>
              <a:t>你可以把它當作一個函式去計算值，但 </a:t>
            </a:r>
            <a:r>
              <a:rPr lang="en" altLang="zh-TW" dirty="0" err="1"/>
              <a:t>Vue</a:t>
            </a:r>
            <a:r>
              <a:rPr lang="en" altLang="zh-TW" dirty="0"/>
              <a:t> </a:t>
            </a:r>
            <a:r>
              <a:rPr lang="zh-TW" altLang="en-US" dirty="0"/>
              <a:t>會幫你記住結果，只有</a:t>
            </a:r>
            <a:r>
              <a:rPr lang="zh-TW" altLang="en-US" dirty="0">
                <a:solidFill>
                  <a:srgbClr val="0070C0"/>
                </a:solidFill>
              </a:rPr>
              <a:t>依賴的資料改變時</a:t>
            </a:r>
            <a:r>
              <a:rPr lang="zh-TW" altLang="en-US" dirty="0"/>
              <a:t>才會重新計算</a:t>
            </a:r>
            <a:r>
              <a:rPr lang="zh-CN" altLang="en-US" dirty="0"/>
              <a:t>成新的值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computed </a:t>
            </a:r>
            <a:r>
              <a:rPr lang="zh-CN" altLang="en-US" dirty="0"/>
              <a:t>產生的值是</a:t>
            </a:r>
            <a:r>
              <a:rPr lang="zh-CN" altLang="en-US" dirty="0">
                <a:solidFill>
                  <a:srgbClr val="FF0000"/>
                </a:solidFill>
              </a:rPr>
              <a:t>唯讀的</a:t>
            </a:r>
            <a:r>
              <a:rPr lang="zh-TW" altLang="en-US" dirty="0">
                <a:solidFill>
                  <a:srgbClr val="FF0000"/>
                </a:solidFill>
              </a:rPr>
              <a:t> （不可被更改）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FFEDB3-EE1E-8B44-85BC-0599EC003A30}"/>
              </a:ext>
            </a:extLst>
          </p:cNvPr>
          <p:cNvSpPr txBox="1"/>
          <p:nvPr/>
        </p:nvSpPr>
        <p:spPr>
          <a:xfrm>
            <a:off x="335973" y="5737886"/>
            <a:ext cx="571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若要更改其值，請參考</a:t>
            </a:r>
            <a:r>
              <a:rPr lang="zh-TW" altLang="en-US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/App-4-computed-writable.vue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7237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ECAE5-AFB2-4745-B3C9-D3A308D4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監聽屬性</a:t>
            </a:r>
            <a:r>
              <a:rPr kumimoji="1" lang="zh-TW" altLang="en-US" dirty="0"/>
              <a:t> </a:t>
            </a:r>
            <a:r>
              <a:rPr kumimoji="1" lang="en-US" altLang="zh-TW" dirty="0"/>
              <a:t>watch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91C72F-6E99-C44A-9784-CD077EFF1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1690688"/>
            <a:ext cx="5950527" cy="4351338"/>
          </a:xfrm>
        </p:spPr>
        <p:txBody>
          <a:bodyPr/>
          <a:lstStyle/>
          <a:p>
            <a:r>
              <a:rPr kumimoji="1" lang="zh-CN" altLang="en-US" dirty="0"/>
              <a:t>語法：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</a:rPr>
              <a:t>watch(</a:t>
            </a:r>
            <a:r>
              <a:rPr kumimoji="1" lang="en-US" altLang="zh-TW" sz="2400" dirty="0">
                <a:solidFill>
                  <a:srgbClr val="0070C0"/>
                </a:solidFill>
              </a:rPr>
              <a:t>ref or reactive</a:t>
            </a:r>
            <a:r>
              <a:rPr kumimoji="1" lang="en-US" altLang="zh-TW" sz="2400" dirty="0">
                <a:solidFill>
                  <a:srgbClr val="FF0000"/>
                </a:solidFill>
              </a:rPr>
              <a:t>, (value, </a:t>
            </a:r>
            <a:r>
              <a:rPr kumimoji="1" lang="en-US" altLang="zh-TW" sz="2400" dirty="0" err="1">
                <a:solidFill>
                  <a:srgbClr val="FF0000"/>
                </a:solidFill>
              </a:rPr>
              <a:t>oldValue</a:t>
            </a:r>
            <a:r>
              <a:rPr kumimoji="1" lang="en-US" altLang="zh-TW" sz="2400" dirty="0">
                <a:solidFill>
                  <a:srgbClr val="FF0000"/>
                </a:solidFill>
              </a:rPr>
              <a:t>) =&gt; {</a:t>
            </a: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</a:rPr>
              <a:t>    …</a:t>
            </a: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</a:rPr>
              <a:t>});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2C2A47-7E59-624A-B72C-7D78A20B0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691"/>
          <a:stretch/>
        </p:blipFill>
        <p:spPr>
          <a:xfrm>
            <a:off x="5890019" y="1769818"/>
            <a:ext cx="5914053" cy="436246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EEE135-04FA-6A40-A923-B0C134468E75}"/>
              </a:ext>
            </a:extLst>
          </p:cNvPr>
          <p:cNvSpPr txBox="1"/>
          <p:nvPr/>
        </p:nvSpPr>
        <p:spPr>
          <a:xfrm>
            <a:off x="9988254" y="1428408"/>
            <a:ext cx="1815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/App-4-watch.vue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8DA75F-896E-E94E-B2E9-09419E0CE1E4}"/>
              </a:ext>
            </a:extLst>
          </p:cNvPr>
          <p:cNvSpPr/>
          <p:nvPr/>
        </p:nvSpPr>
        <p:spPr>
          <a:xfrm>
            <a:off x="145473" y="4007172"/>
            <a:ext cx="54976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 err="1"/>
              <a:t>Vue</a:t>
            </a:r>
            <a:r>
              <a:rPr lang="en" altLang="zh-TW" dirty="0"/>
              <a:t> </a:t>
            </a:r>
            <a:r>
              <a:rPr lang="zh-TW" altLang="en-US" dirty="0"/>
              <a:t>的 </a:t>
            </a:r>
            <a:r>
              <a:rPr lang="en" altLang="zh-TW" b="1" dirty="0"/>
              <a:t>watch</a:t>
            </a:r>
            <a:r>
              <a:rPr lang="zh-TW" altLang="en" b="1" dirty="0"/>
              <a:t>（</a:t>
            </a:r>
            <a:r>
              <a:rPr lang="zh-TW" altLang="en-US" b="1" dirty="0"/>
              <a:t>監聽屬性）</a:t>
            </a:r>
            <a:r>
              <a:rPr lang="zh-TW" altLang="en-US" dirty="0"/>
              <a:t> 就像設置了一個 </a:t>
            </a:r>
            <a:r>
              <a:rPr lang="zh-TW" altLang="en-US" b="1" dirty="0"/>
              <a:t>觀察器</a:t>
            </a:r>
            <a:r>
              <a:rPr lang="zh-TW" altLang="en-US" dirty="0"/>
              <a:t>，專門盯著</a:t>
            </a:r>
            <a:r>
              <a:rPr lang="zh-TW" altLang="en-US" dirty="0">
                <a:solidFill>
                  <a:srgbClr val="FF0000"/>
                </a:solidFill>
              </a:rPr>
              <a:t>某個資料變化</a:t>
            </a:r>
            <a:r>
              <a:rPr lang="zh-TW" altLang="en-US" dirty="0"/>
              <a:t>，一旦變了就執行你</a:t>
            </a:r>
            <a:r>
              <a:rPr lang="zh-TW" altLang="en-US" dirty="0">
                <a:solidFill>
                  <a:srgbClr val="FF0000"/>
                </a:solidFill>
              </a:rPr>
              <a:t>寫好的程式碼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09262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b="1" dirty="0"/>
              <a:t>Components</a:t>
            </a:r>
            <a:r>
              <a:rPr lang="zh-TW" altLang="en-US" b="1" dirty="0"/>
              <a:t> 元件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4070598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21BC2-2B7B-4E7D-8163-91162719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72" y="-20610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000" b="1" dirty="0"/>
              <a:t>什麼是元件 </a:t>
            </a:r>
            <a:r>
              <a:rPr lang="en-US" altLang="zh-TW" sz="4000" b="1" dirty="0"/>
              <a:t>(Components)?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1A7E87-1FD8-466E-B690-4A16FD83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8" y="868321"/>
            <a:ext cx="10515600" cy="4351338"/>
          </a:xfrm>
        </p:spPr>
        <p:txBody>
          <a:bodyPr/>
          <a:lstStyle/>
          <a:p>
            <a:r>
              <a:rPr lang="zh-TW" altLang="en-US" dirty="0"/>
              <a:t>元件 </a:t>
            </a:r>
            <a:r>
              <a:rPr lang="en-US" altLang="zh-TW" dirty="0"/>
              <a:t>(Component)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最主要也是最強大的特性之一，它提供了 </a:t>
            </a:r>
            <a:r>
              <a:rPr lang="en-US" altLang="zh-TW" dirty="0"/>
              <a:t>HTML DOM </a:t>
            </a:r>
            <a:r>
              <a:rPr lang="zh-TW" altLang="en-US" dirty="0"/>
              <a:t>元素的擴充性， 也可將部分模板、程式碼封裝起來以便開發者維護以及</a:t>
            </a:r>
            <a:r>
              <a:rPr lang="zh-TW" altLang="en-US" b="1" dirty="0"/>
              <a:t>重複使用</a:t>
            </a:r>
          </a:p>
        </p:txBody>
      </p:sp>
      <p:pic>
        <p:nvPicPr>
          <p:cNvPr id="1026" name="Picture 2" descr="元件化">
            <a:extLst>
              <a:ext uri="{FF2B5EF4-FFF2-40B4-BE49-F238E27FC236}">
                <a16:creationId xmlns:a16="http://schemas.microsoft.com/office/drawing/2014/main" id="{BB95323B-42CC-4077-AF90-791EC3FF4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3" b="6785"/>
          <a:stretch/>
        </p:blipFill>
        <p:spPr bwMode="auto">
          <a:xfrm>
            <a:off x="1232835" y="2347888"/>
            <a:ext cx="9306827" cy="42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364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72676-96BB-411D-8C10-F8C2E057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 b="1" dirty="0"/>
              <a:t>什麼是元件 </a:t>
            </a:r>
            <a:r>
              <a:rPr lang="en-US" altLang="zh-TW" b="1" dirty="0"/>
              <a:t>(Components)?</a:t>
            </a:r>
            <a:endParaRPr lang="zh-TW" altLang="en-US" dirty="0"/>
          </a:p>
        </p:txBody>
      </p:sp>
      <p:pic>
        <p:nvPicPr>
          <p:cNvPr id="2050" name="Picture 2" descr="元件系統">
            <a:extLst>
              <a:ext uri="{FF2B5EF4-FFF2-40B4-BE49-F238E27FC236}">
                <a16:creationId xmlns:a16="http://schemas.microsoft.com/office/drawing/2014/main" id="{17E80E98-3752-4AD8-9910-398FA81E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6" y="2578894"/>
            <a:ext cx="9622055" cy="381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D3E0E50-0197-4074-B850-10CAC741F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94" y="1253331"/>
            <a:ext cx="10515600" cy="4351338"/>
          </a:xfrm>
        </p:spPr>
        <p:txBody>
          <a:bodyPr/>
          <a:lstStyle/>
          <a:p>
            <a:r>
              <a:rPr lang="zh-TW" altLang="en-US" dirty="0"/>
              <a:t>每一個被封裝後的元件單元，都含有</a:t>
            </a:r>
            <a:r>
              <a:rPr lang="zh-TW" altLang="en-US" dirty="0">
                <a:solidFill>
                  <a:srgbClr val="FF0000"/>
                </a:solidFill>
              </a:rPr>
              <a:t>自己的模板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樣式</a:t>
            </a:r>
            <a:r>
              <a:rPr lang="zh-TW" altLang="en-US" dirty="0"/>
              <a:t>，與</a:t>
            </a:r>
            <a:r>
              <a:rPr lang="zh-TW" altLang="en-US" dirty="0">
                <a:solidFill>
                  <a:srgbClr val="FF0000"/>
                </a:solidFill>
              </a:rPr>
              <a:t>行為邏輯</a:t>
            </a:r>
            <a:r>
              <a:rPr lang="zh-TW" altLang="en-US" dirty="0"/>
              <a:t>，並且可以被重複使用。 而在元件之中又可以含有元件，這樣由一個個元件單元組合而成的「元件樹」，就是 </a:t>
            </a:r>
            <a:r>
              <a:rPr lang="en-US" altLang="zh-TW" dirty="0" err="1"/>
              <a:t>Vue.js</a:t>
            </a:r>
            <a:r>
              <a:rPr lang="en-US" altLang="zh-TW" dirty="0"/>
              <a:t> </a:t>
            </a:r>
            <a:r>
              <a:rPr lang="zh-TW" altLang="en-US" dirty="0"/>
              <a:t>元件系統的概念。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54193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392C8-5A20-4D34-9363-B44F7AA4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一個簡單的 </a:t>
            </a:r>
            <a:r>
              <a:rPr lang="en-US" altLang="zh-TW" dirty="0"/>
              <a:t>Counter </a:t>
            </a:r>
            <a:r>
              <a:rPr lang="zh-TW" altLang="en-US" dirty="0"/>
              <a:t>元件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BD14EB9-5D08-42AC-86BB-618625248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806" y="2193171"/>
            <a:ext cx="3429479" cy="3982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80737B-3A3F-44C4-8B89-7FA294C74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001" y="2193171"/>
            <a:ext cx="3486637" cy="196242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00B56A-F32C-417D-880A-863724D93DFC}"/>
              </a:ext>
            </a:extLst>
          </p:cNvPr>
          <p:cNvSpPr txBox="1"/>
          <p:nvPr/>
        </p:nvSpPr>
        <p:spPr>
          <a:xfrm>
            <a:off x="2548706" y="1916172"/>
            <a:ext cx="2345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/components/</a:t>
            </a:r>
            <a:r>
              <a:rPr lang="en-US" altLang="zh-TW" sz="1200" dirty="0" err="1">
                <a:solidFill>
                  <a:srgbClr val="0070C0"/>
                </a:solidFill>
              </a:rPr>
              <a:t>Counter.vue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6E0511-F973-422D-B218-42F519642241}"/>
              </a:ext>
            </a:extLst>
          </p:cNvPr>
          <p:cNvSpPr txBox="1"/>
          <p:nvPr/>
        </p:nvSpPr>
        <p:spPr>
          <a:xfrm>
            <a:off x="8180761" y="1916172"/>
            <a:ext cx="2218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/App-4-components.vue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A883A4-A502-44EB-B282-6086241F08F3}"/>
              </a:ext>
            </a:extLst>
          </p:cNvPr>
          <p:cNvSpPr/>
          <p:nvPr/>
        </p:nvSpPr>
        <p:spPr>
          <a:xfrm>
            <a:off x="7161196" y="4757941"/>
            <a:ext cx="3238442" cy="1842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2A11C5-6CEC-4C1B-A998-C75887051321}"/>
              </a:ext>
            </a:extLst>
          </p:cNvPr>
          <p:cNvSpPr/>
          <p:nvPr/>
        </p:nvSpPr>
        <p:spPr>
          <a:xfrm>
            <a:off x="7161196" y="4523873"/>
            <a:ext cx="3238442" cy="5062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D63214-F541-4516-B941-9657380A1633}"/>
              </a:ext>
            </a:extLst>
          </p:cNvPr>
          <p:cNvSpPr/>
          <p:nvPr/>
        </p:nvSpPr>
        <p:spPr>
          <a:xfrm>
            <a:off x="7161196" y="5191865"/>
            <a:ext cx="3238442" cy="5062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FD0012A-F208-4CA8-82FA-637519845320}"/>
              </a:ext>
            </a:extLst>
          </p:cNvPr>
          <p:cNvCxnSpPr>
            <a:cxnSpLocks/>
          </p:cNvCxnSpPr>
          <p:nvPr/>
        </p:nvCxnSpPr>
        <p:spPr>
          <a:xfrm>
            <a:off x="7161196" y="5111014"/>
            <a:ext cx="32384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5B8B082-66C9-4C5A-B454-E058B31F5140}"/>
              </a:ext>
            </a:extLst>
          </p:cNvPr>
          <p:cNvCxnSpPr>
            <a:stCxn id="4" idx="3"/>
          </p:cNvCxnSpPr>
          <p:nvPr/>
        </p:nvCxnSpPr>
        <p:spPr>
          <a:xfrm flipV="1">
            <a:off x="4894285" y="2435192"/>
            <a:ext cx="2132157" cy="1748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C7FC416-E2B6-4FFE-92A6-7A3356A4D55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894285" y="2791326"/>
            <a:ext cx="2132157" cy="1392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469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b="1" dirty="0"/>
              <a:t>父子元件資料傳遞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3816309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392C8-5A20-4D34-9363-B44F7AA4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父子元件傳遞資料 </a:t>
            </a:r>
            <a:r>
              <a:rPr lang="en-US" altLang="zh-TW" dirty="0"/>
              <a:t>Props in, events out</a:t>
            </a:r>
            <a:endParaRPr lang="zh-TW" altLang="en-US" dirty="0"/>
          </a:p>
        </p:txBody>
      </p:sp>
      <p:pic>
        <p:nvPicPr>
          <p:cNvPr id="3074" name="Picture 2" descr="Handling Props in Vue 3 Composition API | by John Philip | Level Up Coding">
            <a:extLst>
              <a:ext uri="{FF2B5EF4-FFF2-40B4-BE49-F238E27FC236}">
                <a16:creationId xmlns:a16="http://schemas.microsoft.com/office/drawing/2014/main" id="{056F496C-A4F5-4639-9ED5-D17F4FF7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71" y="1690688"/>
            <a:ext cx="5489057" cy="448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098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392C8-5A20-4D34-9363-B44F7AA4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父子元件傳遞資料 </a:t>
            </a:r>
            <a:r>
              <a:rPr lang="en-US" altLang="zh-TW" dirty="0"/>
              <a:t>Props in, events out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850D31-7E1C-4781-89A9-4A977C1A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6919"/>
            <a:ext cx="4510122" cy="463595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D08A30F-9CD1-421A-A481-387B0857EF2E}"/>
              </a:ext>
            </a:extLst>
          </p:cNvPr>
          <p:cNvSpPr txBox="1"/>
          <p:nvPr/>
        </p:nvSpPr>
        <p:spPr>
          <a:xfrm>
            <a:off x="2962592" y="1552188"/>
            <a:ext cx="2476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/components/Counter.-2vue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DFBE24-1702-454B-B8D9-B163BD3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026" y="1856919"/>
            <a:ext cx="4753638" cy="305795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8D3197-14CD-49D1-9917-9CC43FBA162B}"/>
              </a:ext>
            </a:extLst>
          </p:cNvPr>
          <p:cNvSpPr txBox="1"/>
          <p:nvPr/>
        </p:nvSpPr>
        <p:spPr>
          <a:xfrm>
            <a:off x="8079474" y="1552187"/>
            <a:ext cx="3496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/App-4-components-2-prop-in-event-out.vue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478B91-D293-4996-A3DC-810792FB7CF6}"/>
              </a:ext>
            </a:extLst>
          </p:cNvPr>
          <p:cNvSpPr/>
          <p:nvPr/>
        </p:nvSpPr>
        <p:spPr>
          <a:xfrm>
            <a:off x="7623208" y="2030931"/>
            <a:ext cx="1559293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196234-7AAA-4BFA-879D-D8BC314B3841}"/>
              </a:ext>
            </a:extLst>
          </p:cNvPr>
          <p:cNvSpPr/>
          <p:nvPr/>
        </p:nvSpPr>
        <p:spPr>
          <a:xfrm>
            <a:off x="866274" y="3205213"/>
            <a:ext cx="1453414" cy="924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8FDB8D29-7363-4DA1-B876-9F4A04D09F4A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2338940" y="2122371"/>
            <a:ext cx="5284269" cy="15159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7F4BA3-A99E-4B34-8B34-0CD7298A57AE}"/>
              </a:ext>
            </a:extLst>
          </p:cNvPr>
          <p:cNvSpPr txBox="1"/>
          <p:nvPr/>
        </p:nvSpPr>
        <p:spPr>
          <a:xfrm>
            <a:off x="5570787" y="1827286"/>
            <a:ext cx="93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Props 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829EE0C-33C3-439C-978C-19FF5CFB2EE9}"/>
              </a:ext>
            </a:extLst>
          </p:cNvPr>
          <p:cNvSpPr/>
          <p:nvPr/>
        </p:nvSpPr>
        <p:spPr>
          <a:xfrm>
            <a:off x="9230035" y="2043158"/>
            <a:ext cx="2002647" cy="18288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38BB0F-7AD7-4C17-8DC7-FBF1977910BD}"/>
              </a:ext>
            </a:extLst>
          </p:cNvPr>
          <p:cNvSpPr/>
          <p:nvPr/>
        </p:nvSpPr>
        <p:spPr>
          <a:xfrm>
            <a:off x="1039528" y="5219616"/>
            <a:ext cx="1781476" cy="14165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91E4B4-7940-4CDD-898B-12827C8E3C4C}"/>
              </a:ext>
            </a:extLst>
          </p:cNvPr>
          <p:cNvSpPr/>
          <p:nvPr/>
        </p:nvSpPr>
        <p:spPr>
          <a:xfrm>
            <a:off x="1039528" y="5836995"/>
            <a:ext cx="1781476" cy="14165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CF7FEE9A-3BA6-4A5F-BD85-394DB1D2C76F}"/>
              </a:ext>
            </a:extLst>
          </p:cNvPr>
          <p:cNvCxnSpPr>
            <a:cxnSpLocks/>
            <a:stCxn id="14" idx="3"/>
            <a:endCxn id="13" idx="2"/>
          </p:cNvCxnSpPr>
          <p:nvPr/>
        </p:nvCxnSpPr>
        <p:spPr>
          <a:xfrm flipV="1">
            <a:off x="2821004" y="2226038"/>
            <a:ext cx="7410355" cy="3064406"/>
          </a:xfrm>
          <a:prstGeom prst="bentConnector2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1BDC68-BFA4-4625-B7AD-BB54CB6FC7CF}"/>
              </a:ext>
            </a:extLst>
          </p:cNvPr>
          <p:cNvSpPr txBox="1"/>
          <p:nvPr/>
        </p:nvSpPr>
        <p:spPr>
          <a:xfrm>
            <a:off x="5819849" y="4962088"/>
            <a:ext cx="116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Events out</a:t>
            </a:r>
            <a:endParaRPr lang="zh-TW" altLang="en-US" dirty="0">
              <a:solidFill>
                <a:srgbClr val="00B0F0"/>
              </a:solidFill>
            </a:endParaRPr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1FA4BEF3-BDBB-4142-ACB0-902523A6AA8F}"/>
              </a:ext>
            </a:extLst>
          </p:cNvPr>
          <p:cNvCxnSpPr>
            <a:cxnSpLocks/>
            <a:stCxn id="15" idx="3"/>
            <a:endCxn id="13" idx="2"/>
          </p:cNvCxnSpPr>
          <p:nvPr/>
        </p:nvCxnSpPr>
        <p:spPr>
          <a:xfrm flipV="1">
            <a:off x="2821004" y="2226038"/>
            <a:ext cx="7410355" cy="3681785"/>
          </a:xfrm>
          <a:prstGeom prst="bentConnector2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A18C20-C557-47FF-AA7D-BF8EB141D83A}"/>
              </a:ext>
            </a:extLst>
          </p:cNvPr>
          <p:cNvSpPr txBox="1"/>
          <p:nvPr/>
        </p:nvSpPr>
        <p:spPr>
          <a:xfrm>
            <a:off x="5438976" y="5920050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語法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emit(</a:t>
            </a:r>
            <a:r>
              <a:rPr lang="zh-TW" altLang="en-US" dirty="0">
                <a:solidFill>
                  <a:srgbClr val="FF0000"/>
                </a:solidFill>
              </a:rPr>
              <a:t>事件名稱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E955A4F-E1E9-4C53-92E3-D2FDE55FA74F}"/>
              </a:ext>
            </a:extLst>
          </p:cNvPr>
          <p:cNvSpPr/>
          <p:nvPr/>
        </p:nvSpPr>
        <p:spPr>
          <a:xfrm>
            <a:off x="847825" y="4215865"/>
            <a:ext cx="1453414" cy="28394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69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dirty="0"/>
              <a:t>三大主流框架 </a:t>
            </a:r>
            <a:r>
              <a:rPr lang="en-US" altLang="zh-TW" dirty="0"/>
              <a:t>Vue, React  </a:t>
            </a:r>
            <a:r>
              <a:rPr lang="zh-CN" altLang="en-US" dirty="0"/>
              <a:t>和</a:t>
            </a:r>
            <a:r>
              <a:rPr lang="zh-TW" altLang="en-US" dirty="0"/>
              <a:t> </a:t>
            </a:r>
            <a:r>
              <a:rPr lang="en-US" altLang="zh-TW" dirty="0"/>
              <a:t>Angular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6562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4D3562-27F3-4B9F-96AB-97C67BF5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元件溝通的原則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F5C313-95DD-40D3-BD27-A63E1276CB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9318" y="3306644"/>
            <a:ext cx="10394482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zh-TW" sz="2000" dirty="0">
                <a:solidFill>
                  <a:srgbClr val="303233"/>
                </a:solidFill>
              </a:rPr>
              <a:t>「所有的狀態或資料，都應該由擁有的元件自己來修改」，所以，在子元件內，Vue 不會讓開發者直接修改收到的 </a:t>
            </a:r>
            <a:r>
              <a:rPr lang="zh-TW" altLang="zh-TW" sz="2000" dirty="0">
                <a:solidFill>
                  <a:srgbClr val="FF0000"/>
                </a:solidFill>
              </a:rPr>
              <a:t>props</a:t>
            </a:r>
            <a:r>
              <a:rPr lang="zh-TW" altLang="zh-TW" sz="2000" dirty="0">
                <a:solidFill>
                  <a:srgbClr val="303233"/>
                </a:solidFill>
              </a:rPr>
              <a:t>。</a:t>
            </a:r>
          </a:p>
          <a:p>
            <a:pPr>
              <a:lnSpc>
                <a:spcPct val="100000"/>
              </a:lnSpc>
            </a:pPr>
            <a:r>
              <a:rPr lang="zh-TW" altLang="zh-TW" sz="2000" dirty="0">
                <a:solidFill>
                  <a:srgbClr val="303233"/>
                </a:solidFill>
              </a:rPr>
              <a:t>開發者如果想在子元件修改父元件的資料或狀態，最常見的作法，是在父元件進行監聽，等待子元件透過 </a:t>
            </a:r>
            <a:r>
              <a:rPr lang="zh-TW" altLang="zh-TW" sz="2000" dirty="0">
                <a:solidFill>
                  <a:srgbClr val="FF0000"/>
                </a:solidFill>
              </a:rPr>
              <a:t>emit</a:t>
            </a:r>
            <a:r>
              <a:rPr lang="zh-TW" altLang="zh-TW" sz="2000" dirty="0">
                <a:solidFill>
                  <a:srgbClr val="303233"/>
                </a:solidFill>
              </a:rPr>
              <a:t> 發送自訂事件，告訴父元件要更新資料或狀態。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B10FB7-8954-4CF6-B399-E57C6D3C275A}"/>
              </a:ext>
            </a:extLst>
          </p:cNvPr>
          <p:cNvSpPr/>
          <p:nvPr/>
        </p:nvSpPr>
        <p:spPr>
          <a:xfrm>
            <a:off x="838200" y="1506022"/>
            <a:ext cx="3607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303233"/>
                </a:solidFill>
                <a:latin typeface="Lato"/>
              </a:rPr>
              <a:t>1. </a:t>
            </a:r>
            <a:r>
              <a:rPr lang="zh-TW" altLang="en-US" sz="2400" b="1" dirty="0">
                <a:solidFill>
                  <a:srgbClr val="303233"/>
                </a:solidFill>
                <a:latin typeface="Lato"/>
              </a:rPr>
              <a:t>資料由上而下單向傳遞</a:t>
            </a:r>
            <a:endParaRPr lang="zh-TW" altLang="en-US" sz="2400" b="1" i="0" dirty="0">
              <a:solidFill>
                <a:srgbClr val="303233"/>
              </a:solidFill>
              <a:effectLst/>
              <a:latin typeface="Lato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3F5C6A-DA47-4678-91BF-F68AB183995F}"/>
              </a:ext>
            </a:extLst>
          </p:cNvPr>
          <p:cNvSpPr/>
          <p:nvPr/>
        </p:nvSpPr>
        <p:spPr>
          <a:xfrm>
            <a:off x="838200" y="2778067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303233"/>
                </a:solidFill>
                <a:latin typeface="Lato"/>
              </a:rPr>
              <a:t>2. </a:t>
            </a:r>
            <a:r>
              <a:rPr lang="zh-TW" altLang="en-US" sz="2400" b="1" dirty="0">
                <a:solidFill>
                  <a:srgbClr val="303233"/>
                </a:solidFill>
                <a:latin typeface="Lato"/>
              </a:rPr>
              <a:t>自己的狀態自己改</a:t>
            </a:r>
            <a:endParaRPr lang="zh-TW" altLang="en-US" sz="2400" b="1" i="0" dirty="0">
              <a:solidFill>
                <a:srgbClr val="303233"/>
              </a:solidFill>
              <a:effectLst/>
              <a:latin typeface="Lato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3FE42E-D6D5-4CFA-AC67-31DACFDE09E6}"/>
              </a:ext>
            </a:extLst>
          </p:cNvPr>
          <p:cNvSpPr/>
          <p:nvPr/>
        </p:nvSpPr>
        <p:spPr>
          <a:xfrm>
            <a:off x="959318" y="1990304"/>
            <a:ext cx="10288604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03233"/>
                </a:solidFill>
                <a:latin typeface="Arial" panose="020B0604020202020204" pitchFamily="34" charset="0"/>
              </a:rPr>
              <a:t>在這樣的原則下，所有的資料或狀態，都會被特定的元件「擁有」，而這份資料或狀態，只有該元件的後代元件可以取得。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3E5BA3-2D76-480C-98E3-6DE68E3EE655}"/>
              </a:ext>
            </a:extLst>
          </p:cNvPr>
          <p:cNvSpPr/>
          <p:nvPr/>
        </p:nvSpPr>
        <p:spPr>
          <a:xfrm>
            <a:off x="781251" y="4855688"/>
            <a:ext cx="1064473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303233"/>
                </a:solidFill>
                <a:latin typeface="Lato"/>
              </a:rPr>
              <a:t>有什麼好處</a:t>
            </a:r>
            <a:r>
              <a:rPr lang="en-US" altLang="zh-TW" sz="2400" b="1" dirty="0">
                <a:solidFill>
                  <a:srgbClr val="303233"/>
                </a:solidFill>
                <a:latin typeface="Lato"/>
              </a:rPr>
              <a:t>?</a:t>
            </a:r>
            <a:endParaRPr lang="zh-TW" altLang="en-US" sz="2400" b="1" dirty="0">
              <a:solidFill>
                <a:srgbClr val="303233"/>
              </a:solidFill>
              <a:latin typeface="Lato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讓元件間資料的流向比較單純，方便管理，也更好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debug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。</a:t>
            </a:r>
            <a:br>
              <a:rPr lang="zh-TW" altLang="en-US" dirty="0">
                <a:solidFill>
                  <a:srgbClr val="303233"/>
                </a:solidFill>
                <a:latin typeface="Lato"/>
              </a:rPr>
            </a:br>
            <a:r>
              <a:rPr lang="zh-TW" altLang="en-US" dirty="0">
                <a:solidFill>
                  <a:srgbClr val="303233"/>
                </a:solidFill>
                <a:latin typeface="Lato"/>
              </a:rPr>
              <a:t>在遵守以上兩個原則的情況下，如果出現非預期錯誤，要檢查的方向很明確，只要往「上」一層一層找，一定能找到賦值出錯的地方。</a:t>
            </a:r>
            <a:endParaRPr lang="zh-TW" altLang="en-US" b="0" i="0" dirty="0">
              <a:solidFill>
                <a:srgbClr val="303233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58754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EB75C1B2-E542-304A-A6E8-38BE10F30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3" y="1827286"/>
            <a:ext cx="5353138" cy="47558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4D2D7C2-AAB5-9A42-AAB2-606967EE5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692" b="40953"/>
          <a:stretch/>
        </p:blipFill>
        <p:spPr>
          <a:xfrm>
            <a:off x="7543130" y="1873568"/>
            <a:ext cx="4033135" cy="2537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EC392C8-5A20-4D34-9363-B44F7AA4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如何做成雙向綁定</a:t>
            </a:r>
            <a:r>
              <a:rPr lang="zh-TW" altLang="en-US" dirty="0"/>
              <a:t> </a:t>
            </a:r>
            <a:r>
              <a:rPr lang="en-US" altLang="zh-TW" dirty="0"/>
              <a:t>(v-model) ?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D08A30F-9CD1-421A-A481-387B0857EF2E}"/>
              </a:ext>
            </a:extLst>
          </p:cNvPr>
          <p:cNvSpPr txBox="1"/>
          <p:nvPr/>
        </p:nvSpPr>
        <p:spPr>
          <a:xfrm>
            <a:off x="2962592" y="1552188"/>
            <a:ext cx="2518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/components/</a:t>
            </a:r>
            <a:r>
              <a:rPr lang="en-US" altLang="zh-TW" sz="1200" dirty="0" err="1">
                <a:solidFill>
                  <a:srgbClr val="0070C0"/>
                </a:solidFill>
              </a:rPr>
              <a:t>Dropdown.vue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8D3197-14CD-49D1-9917-9CC43FBA162B}"/>
              </a:ext>
            </a:extLst>
          </p:cNvPr>
          <p:cNvSpPr txBox="1"/>
          <p:nvPr/>
        </p:nvSpPr>
        <p:spPr>
          <a:xfrm>
            <a:off x="8079474" y="1552187"/>
            <a:ext cx="3237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/App-4-components-3-prop-v-model.vue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478B91-D293-4996-A3DC-810792FB7CF6}"/>
              </a:ext>
            </a:extLst>
          </p:cNvPr>
          <p:cNvSpPr/>
          <p:nvPr/>
        </p:nvSpPr>
        <p:spPr>
          <a:xfrm>
            <a:off x="9498983" y="2330060"/>
            <a:ext cx="1473817" cy="112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196234-7AAA-4BFA-879D-D8BC314B3841}"/>
              </a:ext>
            </a:extLst>
          </p:cNvPr>
          <p:cNvSpPr/>
          <p:nvPr/>
        </p:nvSpPr>
        <p:spPr>
          <a:xfrm>
            <a:off x="381001" y="2635797"/>
            <a:ext cx="873033" cy="53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8FDB8D29-7363-4DA1-B876-9F4A04D09F4A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1267097" y="2386406"/>
            <a:ext cx="8231886" cy="49134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7F4BA3-A99E-4B34-8B34-0CD7298A57AE}"/>
              </a:ext>
            </a:extLst>
          </p:cNvPr>
          <p:cNvSpPr txBox="1"/>
          <p:nvPr/>
        </p:nvSpPr>
        <p:spPr>
          <a:xfrm>
            <a:off x="5919701" y="1959214"/>
            <a:ext cx="93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Props 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829EE0C-33C3-439C-978C-19FF5CFB2EE9}"/>
              </a:ext>
            </a:extLst>
          </p:cNvPr>
          <p:cNvSpPr/>
          <p:nvPr/>
        </p:nvSpPr>
        <p:spPr>
          <a:xfrm>
            <a:off x="9485920" y="2309312"/>
            <a:ext cx="1473817" cy="13344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38BB0F-7AD7-4C17-8DC7-FBF1977910BD}"/>
              </a:ext>
            </a:extLst>
          </p:cNvPr>
          <p:cNvSpPr/>
          <p:nvPr/>
        </p:nvSpPr>
        <p:spPr>
          <a:xfrm>
            <a:off x="393754" y="5245536"/>
            <a:ext cx="1781476" cy="14165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CF7FEE9A-3BA6-4A5F-BD85-394DB1D2C76F}"/>
              </a:ext>
            </a:extLst>
          </p:cNvPr>
          <p:cNvCxnSpPr>
            <a:cxnSpLocks/>
            <a:stCxn id="14" idx="3"/>
            <a:endCxn id="13" idx="2"/>
          </p:cNvCxnSpPr>
          <p:nvPr/>
        </p:nvCxnSpPr>
        <p:spPr>
          <a:xfrm flipV="1">
            <a:off x="2175230" y="2442754"/>
            <a:ext cx="8047599" cy="2873610"/>
          </a:xfrm>
          <a:prstGeom prst="bentConnector2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1BDC68-BFA4-4625-B7AD-BB54CB6FC7CF}"/>
              </a:ext>
            </a:extLst>
          </p:cNvPr>
          <p:cNvSpPr txBox="1"/>
          <p:nvPr/>
        </p:nvSpPr>
        <p:spPr>
          <a:xfrm>
            <a:off x="5819849" y="4962088"/>
            <a:ext cx="116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Events out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A18C20-C557-47FF-AA7D-BF8EB141D83A}"/>
              </a:ext>
            </a:extLst>
          </p:cNvPr>
          <p:cNvSpPr txBox="1"/>
          <p:nvPr/>
        </p:nvSpPr>
        <p:spPr>
          <a:xfrm>
            <a:off x="5639161" y="5468018"/>
            <a:ext cx="393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語法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emit(”</a:t>
            </a:r>
            <a:r>
              <a:rPr lang="en-US" altLang="zh-TW" dirty="0" err="1">
                <a:solidFill>
                  <a:srgbClr val="FF0000"/>
                </a:solidFill>
              </a:rPr>
              <a:t>update:modelValue</a:t>
            </a:r>
            <a:r>
              <a:rPr lang="en-US" altLang="zh-TW" dirty="0">
                <a:solidFill>
                  <a:srgbClr val="FF0000"/>
                </a:solidFill>
              </a:rPr>
              <a:t>”, 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75420BA-AC7F-0940-9B7C-923A36D22B62}"/>
              </a:ext>
            </a:extLst>
          </p:cNvPr>
          <p:cNvSpPr txBox="1"/>
          <p:nvPr/>
        </p:nvSpPr>
        <p:spPr>
          <a:xfrm>
            <a:off x="5608408" y="2435403"/>
            <a:ext cx="197592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語法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r>
              <a:rPr lang="en-US" altLang="zh-TW" sz="1600" dirty="0">
                <a:solidFill>
                  <a:srgbClr val="FF0000"/>
                </a:solidFill>
              </a:rPr>
              <a:t>props = </a:t>
            </a:r>
            <a:r>
              <a:rPr lang="en-US" altLang="zh-TW" sz="1600" dirty="0" err="1">
                <a:solidFill>
                  <a:srgbClr val="FF0000"/>
                </a:solidFill>
              </a:rPr>
              <a:t>defineProps</a:t>
            </a:r>
            <a:r>
              <a:rPr lang="en-US" altLang="zh-TW" sz="1600" dirty="0">
                <a:solidFill>
                  <a:srgbClr val="FF0000"/>
                </a:solidFill>
              </a:rPr>
              <a:t>({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    </a:t>
            </a:r>
            <a:r>
              <a:rPr lang="en-US" altLang="zh-TW" sz="1600" dirty="0" err="1">
                <a:solidFill>
                  <a:srgbClr val="FF0000"/>
                </a:solidFill>
              </a:rPr>
              <a:t>modelValue</a:t>
            </a:r>
            <a:r>
              <a:rPr lang="en-US" altLang="zh-TW" sz="1600" dirty="0">
                <a:solidFill>
                  <a:srgbClr val="FF0000"/>
                </a:solidFill>
              </a:rPr>
              <a:t>: {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        …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    }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})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84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33C49-63AE-400D-A9E5-B96FF2AD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你可能想修改 </a:t>
            </a:r>
            <a:r>
              <a:rPr lang="en-US" altLang="zh-TW" b="1" dirty="0"/>
              <a:t>props </a:t>
            </a:r>
            <a:r>
              <a:rPr lang="zh-TW" altLang="en-US" b="1" dirty="0"/>
              <a:t>的情境與解法 </a:t>
            </a:r>
            <a:r>
              <a:rPr lang="en-US" altLang="zh-TW" b="1" dirty="0"/>
              <a:t>- 1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E5FBC3-96B3-4492-8C40-6E72F13D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props </a:t>
            </a:r>
            <a:r>
              <a:rPr lang="zh-TW" altLang="en-US" dirty="0"/>
              <a:t>傳進來的是初始值，在元件只是要作為 </a:t>
            </a:r>
            <a:r>
              <a:rPr lang="en-US" altLang="zh-TW" dirty="0"/>
              <a:t>local data </a:t>
            </a:r>
            <a:r>
              <a:rPr lang="zh-TW" altLang="en-US" dirty="0"/>
              <a:t>使用。</a:t>
            </a:r>
            <a:endParaRPr lang="en-US" altLang="zh-TW" dirty="0"/>
          </a:p>
          <a:p>
            <a:r>
              <a:rPr lang="zh-TW" altLang="en-US" b="1" dirty="0"/>
              <a:t>情境</a:t>
            </a:r>
            <a:r>
              <a:rPr lang="zh-TW" altLang="en-US" dirty="0"/>
              <a:t>：子元件為一個計數器，每次引用時，都會透過 </a:t>
            </a:r>
            <a:r>
              <a:rPr lang="en-US" altLang="zh-TW" dirty="0"/>
              <a:t>props </a:t>
            </a:r>
            <a:r>
              <a:rPr lang="zh-TW" altLang="en-US" dirty="0"/>
              <a:t>傳入初始值，父元件和子元件中的 </a:t>
            </a:r>
            <a:r>
              <a:rPr lang="en-US" altLang="zh-TW" dirty="0"/>
              <a:t>counts </a:t>
            </a:r>
            <a:r>
              <a:rPr lang="zh-TW" altLang="en-US" dirty="0"/>
              <a:t>彼此不需要連結或響應。</a:t>
            </a:r>
            <a:br>
              <a:rPr lang="zh-TW" altLang="en-US" dirty="0"/>
            </a:br>
            <a:r>
              <a:rPr lang="zh-TW" altLang="en-US" b="1" dirty="0"/>
              <a:t>解法</a:t>
            </a:r>
            <a:r>
              <a:rPr lang="zh-TW" altLang="en-US" dirty="0"/>
              <a:t>：在元件內宣告一個區域變數，用來儲存這個初始值。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8E6853-3372-4595-82F7-E8748704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72" y="3828040"/>
            <a:ext cx="4703820" cy="217566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9B4DA0F-F899-8F43-A250-AC67E1F9753B}"/>
              </a:ext>
            </a:extLst>
          </p:cNvPr>
          <p:cNvSpPr txBox="1"/>
          <p:nvPr/>
        </p:nvSpPr>
        <p:spPr>
          <a:xfrm>
            <a:off x="7197634" y="3828040"/>
            <a:ext cx="468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/App-4-components-3-prop-v-model.vue</a:t>
            </a:r>
            <a:r>
              <a:rPr lang="zh-TW" altLang="en-US" sz="1200" dirty="0">
                <a:solidFill>
                  <a:srgbClr val="0070C0"/>
                </a:solidFill>
              </a:rPr>
              <a:t> 的 </a:t>
            </a:r>
            <a:r>
              <a:rPr lang="en" altLang="zh-TW" sz="1200" dirty="0">
                <a:solidFill>
                  <a:srgbClr val="0070C0"/>
                </a:solidFill>
              </a:rPr>
              <a:t>Dropdown-2 </a:t>
            </a:r>
            <a:r>
              <a:rPr lang="zh-TW" altLang="en-US" sz="1200" dirty="0">
                <a:solidFill>
                  <a:srgbClr val="0070C0"/>
                </a:solidFill>
              </a:rPr>
              <a:t>元件 </a:t>
            </a:r>
          </a:p>
        </p:txBody>
      </p:sp>
    </p:spTree>
    <p:extLst>
      <p:ext uri="{BB962C8B-B14F-4D97-AF65-F5344CB8AC3E}">
        <p14:creationId xmlns:p14="http://schemas.microsoft.com/office/powerpoint/2010/main" val="1345070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33C49-63AE-400D-A9E5-B96FF2AD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你可能想修改 </a:t>
            </a:r>
            <a:r>
              <a:rPr lang="en-US" altLang="zh-TW" b="1" dirty="0"/>
              <a:t>props </a:t>
            </a:r>
            <a:r>
              <a:rPr lang="zh-TW" altLang="en-US" b="1" dirty="0"/>
              <a:t>的情境與解法 </a:t>
            </a:r>
            <a:r>
              <a:rPr lang="en-US" altLang="zh-TW" b="1" dirty="0"/>
              <a:t>- 2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E5FBC3-96B3-4492-8C40-6E72F13D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738" y="1440614"/>
            <a:ext cx="10515600" cy="4351338"/>
          </a:xfrm>
        </p:spPr>
        <p:txBody>
          <a:bodyPr/>
          <a:lstStyle/>
          <a:p>
            <a:r>
              <a:rPr lang="en-US" altLang="zh-TW" dirty="0"/>
              <a:t>props </a:t>
            </a:r>
            <a:r>
              <a:rPr lang="zh-TW" altLang="en-US" dirty="0"/>
              <a:t>傳進來的是 </a:t>
            </a:r>
            <a:r>
              <a:rPr lang="en-US" altLang="zh-TW" dirty="0"/>
              <a:t>raw data</a:t>
            </a:r>
            <a:r>
              <a:rPr lang="zh-TW" altLang="en-US" dirty="0"/>
              <a:t>，元件內要針對這筆資料做加工或過濾，取得相對應的資料。</a:t>
            </a:r>
            <a:endParaRPr lang="en-US" altLang="zh-TW" dirty="0"/>
          </a:p>
          <a:p>
            <a:r>
              <a:rPr lang="zh-TW" altLang="en-US" b="1" dirty="0"/>
              <a:t>情境</a:t>
            </a:r>
            <a:r>
              <a:rPr lang="zh-TW" altLang="en-US" dirty="0"/>
              <a:t>：從父元件傳入一個 </a:t>
            </a:r>
            <a:r>
              <a:rPr lang="en-US" altLang="zh-TW" dirty="0" err="1"/>
              <a:t>todo</a:t>
            </a:r>
            <a:r>
              <a:rPr lang="en-US" altLang="zh-TW" dirty="0"/>
              <a:t> list </a:t>
            </a:r>
            <a:r>
              <a:rPr lang="zh-TW" altLang="en-US" dirty="0"/>
              <a:t>陣列，但這個元件只需要渲染尚未完成的事項。</a:t>
            </a:r>
            <a:br>
              <a:rPr lang="zh-TW" altLang="en-US" dirty="0"/>
            </a:br>
            <a:r>
              <a:rPr lang="zh-TW" altLang="en-US" b="1" dirty="0"/>
              <a:t>解法</a:t>
            </a:r>
            <a:r>
              <a:rPr lang="zh-TW" altLang="en-US" dirty="0"/>
              <a:t>：應該使用 </a:t>
            </a:r>
            <a:r>
              <a:rPr lang="en-US" altLang="zh-TW" dirty="0"/>
              <a:t>computed</a:t>
            </a:r>
            <a:r>
              <a:rPr lang="zh-TW" altLang="en-US" dirty="0"/>
              <a:t>，而且 </a:t>
            </a:r>
            <a:r>
              <a:rPr lang="en-US" altLang="zh-TW" dirty="0"/>
              <a:t>computed </a:t>
            </a:r>
            <a:r>
              <a:rPr lang="zh-TW" altLang="en-US" dirty="0"/>
              <a:t>會響應上層 </a:t>
            </a:r>
            <a:r>
              <a:rPr lang="en-US" altLang="zh-TW" dirty="0"/>
              <a:t>prop </a:t>
            </a:r>
            <a:r>
              <a:rPr lang="zh-TW" altLang="en-US" dirty="0"/>
              <a:t>的改變，自動更新內部的值。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365435-53FB-4DAF-9C39-F884FF22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50" y="4218256"/>
            <a:ext cx="7687082" cy="16891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83AE96E-1D7C-A848-8A44-51467289EF20}"/>
              </a:ext>
            </a:extLst>
          </p:cNvPr>
          <p:cNvSpPr txBox="1"/>
          <p:nvPr/>
        </p:nvSpPr>
        <p:spPr>
          <a:xfrm>
            <a:off x="7114902" y="3825754"/>
            <a:ext cx="468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/App-4-components-3-prop-v-model.vue</a:t>
            </a:r>
            <a:r>
              <a:rPr lang="zh-TW" altLang="en-US" sz="1200" dirty="0">
                <a:solidFill>
                  <a:srgbClr val="0070C0"/>
                </a:solidFill>
              </a:rPr>
              <a:t> 的 </a:t>
            </a:r>
            <a:r>
              <a:rPr lang="en" altLang="zh-TW" sz="1200" dirty="0">
                <a:solidFill>
                  <a:srgbClr val="0070C0"/>
                </a:solidFill>
              </a:rPr>
              <a:t>Dropdown-3 </a:t>
            </a:r>
            <a:r>
              <a:rPr lang="zh-TW" altLang="en-US" sz="1200" dirty="0">
                <a:solidFill>
                  <a:srgbClr val="0070C0"/>
                </a:solidFill>
              </a:rPr>
              <a:t>元件 </a:t>
            </a:r>
          </a:p>
        </p:txBody>
      </p:sp>
    </p:spTree>
    <p:extLst>
      <p:ext uri="{BB962C8B-B14F-4D97-AF65-F5344CB8AC3E}">
        <p14:creationId xmlns:p14="http://schemas.microsoft.com/office/powerpoint/2010/main" val="1231974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33C49-63AE-400D-A9E5-B96FF2AD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你可能想修改 </a:t>
            </a:r>
            <a:r>
              <a:rPr lang="en-US" altLang="zh-TW" b="1" dirty="0"/>
              <a:t>props </a:t>
            </a:r>
            <a:r>
              <a:rPr lang="zh-TW" altLang="en-US" b="1" dirty="0"/>
              <a:t>的情境與解法 </a:t>
            </a:r>
            <a:r>
              <a:rPr lang="en-US" altLang="zh-TW" b="1" dirty="0"/>
              <a:t>- 3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E5FBC3-96B3-4492-8C40-6E72F13D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738" y="1440614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在子層將 </a:t>
            </a:r>
            <a:r>
              <a:rPr lang="en-US" altLang="zh-TW" sz="2000" dirty="0"/>
              <a:t>props </a:t>
            </a:r>
            <a:r>
              <a:rPr lang="zh-TW" altLang="en-US" sz="2000" dirty="0"/>
              <a:t>值綁定 </a:t>
            </a:r>
            <a:r>
              <a:rPr lang="en-US" altLang="zh-TW" sz="2000" dirty="0"/>
              <a:t>input </a:t>
            </a:r>
            <a:r>
              <a:rPr lang="zh-TW" altLang="en-US" sz="2000" dirty="0"/>
              <a:t>的 </a:t>
            </a:r>
            <a:r>
              <a:rPr lang="en-US" altLang="zh-TW" sz="2000" dirty="0"/>
              <a:t>v-model</a:t>
            </a:r>
          </a:p>
          <a:p>
            <a:r>
              <a:rPr lang="zh-TW" altLang="zh-TW" sz="2000" b="1" dirty="0"/>
              <a:t>情境：</a:t>
            </a:r>
            <a:r>
              <a:rPr lang="zh-TW" altLang="zh-TW" sz="2000" dirty="0">
                <a:solidFill>
                  <a:srgbClr val="303233"/>
                </a:solidFill>
                <a:latin typeface="Arial" panose="020B0604020202020204" pitchFamily="34" charset="0"/>
                <a:ea typeface="Lato"/>
              </a:rPr>
              <a:t>透過 props 傳入使用者資料，在子元件讓使用者透過表單編輯個人資料，遇到 </a:t>
            </a:r>
            <a:r>
              <a:rPr lang="zh-TW" altLang="zh-TW" sz="1800" dirty="0">
                <a:solidFill>
                  <a:srgbClr val="C7254E"/>
                </a:solidFill>
                <a:latin typeface="Arial Unicode MS"/>
                <a:ea typeface="Menlo"/>
              </a:rPr>
              <a:t>&lt;input&gt;</a:t>
            </a:r>
            <a:r>
              <a:rPr lang="zh-TW" altLang="zh-TW" sz="2000" dirty="0">
                <a:solidFill>
                  <a:srgbClr val="303233"/>
                </a:solidFill>
                <a:ea typeface="Lato"/>
              </a:rPr>
              <a:t> </a:t>
            </a:r>
            <a:r>
              <a:rPr lang="zh-TW" altLang="zh-TW" sz="2000" dirty="0">
                <a:solidFill>
                  <a:srgbClr val="303233"/>
                </a:solidFill>
                <a:latin typeface="Arial" panose="020B0604020202020204" pitchFamily="34" charset="0"/>
                <a:ea typeface="Lato"/>
              </a:rPr>
              <a:t>就很自然地把拿到的 user 資料，綁到輸入框的 v-model 上</a:t>
            </a:r>
            <a:r>
              <a:rPr lang="zh-TW" altLang="zh-TW" sz="1050" dirty="0">
                <a:latin typeface="Arial" panose="020B0604020202020204" pitchFamily="34" charset="0"/>
              </a:rPr>
              <a:t> </a:t>
            </a:r>
            <a:r>
              <a:rPr lang="zh-TW" altLang="en-US" sz="1050" dirty="0">
                <a:latin typeface="Arial" panose="020B0604020202020204" pitchFamily="34" charset="0"/>
              </a:rPr>
              <a:t>，</a:t>
            </a:r>
            <a:r>
              <a:rPr lang="zh-TW" altLang="en-US" sz="2000" dirty="0"/>
              <a:t>但 </a:t>
            </a:r>
            <a:r>
              <a:rPr lang="en-US" altLang="zh-TW" sz="2000" dirty="0"/>
              <a:t>v-model </a:t>
            </a:r>
            <a:r>
              <a:rPr lang="zh-TW" altLang="en-US" sz="2000" dirty="0"/>
              <a:t>語法糖幫我們做了雙向綁定，會直接修改到傳進來的資料</a:t>
            </a:r>
            <a:endParaRPr lang="zh-TW" altLang="zh-TW" dirty="0">
              <a:latin typeface="Arial" panose="020B0604020202020204" pitchFamily="34" charset="0"/>
            </a:endParaRPr>
          </a:p>
          <a:p>
            <a:r>
              <a:rPr lang="zh-TW" altLang="en-US" sz="2000" b="1" dirty="0"/>
              <a:t>解法</a:t>
            </a:r>
            <a:r>
              <a:rPr lang="zh-TW" altLang="en-US" sz="2000" dirty="0"/>
              <a:t>：這時候可以用 </a:t>
            </a:r>
            <a:r>
              <a:rPr lang="en-US" altLang="zh-TW" sz="2000" dirty="0"/>
              <a:t>v-model + computed </a:t>
            </a:r>
            <a:r>
              <a:rPr lang="zh-TW" altLang="en-US" sz="2000" dirty="0"/>
              <a:t>的作法，在 </a:t>
            </a:r>
            <a:r>
              <a:rPr lang="en-US" altLang="zh-TW" sz="2000" dirty="0"/>
              <a:t>computed </a:t>
            </a:r>
            <a:r>
              <a:rPr lang="zh-TW" altLang="en-US" sz="2000" dirty="0"/>
              <a:t>的 </a:t>
            </a:r>
            <a:r>
              <a:rPr lang="en-US" altLang="zh-TW" sz="2000" dirty="0"/>
              <a:t>setter </a:t>
            </a:r>
            <a:r>
              <a:rPr lang="zh-TW" altLang="en-US" sz="2000" dirty="0"/>
              <a:t>中 </a:t>
            </a:r>
            <a:r>
              <a:rPr lang="en-US" altLang="zh-TW" sz="2000" dirty="0"/>
              <a:t>emit </a:t>
            </a:r>
            <a:r>
              <a:rPr lang="zh-TW" altLang="en-US" sz="2000" dirty="0"/>
              <a:t>事件。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506E7F-BDAA-4F4F-B97E-723C8DEFB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33E7EF-261E-406F-80CB-4D22DD72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67" y="5890130"/>
            <a:ext cx="7204057" cy="7995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772E7A3-CBDB-455D-94CD-CAF530E3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6" y="3271471"/>
            <a:ext cx="3489929" cy="34182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773DAE-BF4D-4541-AD7B-FADDC2C4A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995" y="3271471"/>
            <a:ext cx="2519488" cy="2296524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45C79E52-8968-468D-B0AD-3E6D4BD490CC}"/>
              </a:ext>
            </a:extLst>
          </p:cNvPr>
          <p:cNvGrpSpPr/>
          <p:nvPr/>
        </p:nvGrpSpPr>
        <p:grpSpPr>
          <a:xfrm>
            <a:off x="719276" y="3532472"/>
            <a:ext cx="6682551" cy="1532153"/>
            <a:chOff x="719276" y="3532472"/>
            <a:chExt cx="6682551" cy="153215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6B19413-9762-4623-903E-E26424905E97}"/>
                </a:ext>
              </a:extLst>
            </p:cNvPr>
            <p:cNvSpPr/>
            <p:nvPr/>
          </p:nvSpPr>
          <p:spPr>
            <a:xfrm>
              <a:off x="6564429" y="3532472"/>
              <a:ext cx="837398" cy="2117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B98DD95-9425-4F7C-BC13-4521911EE6B6}"/>
                </a:ext>
              </a:extLst>
            </p:cNvPr>
            <p:cNvSpPr/>
            <p:nvPr/>
          </p:nvSpPr>
          <p:spPr>
            <a:xfrm>
              <a:off x="719276" y="4419733"/>
              <a:ext cx="1215402" cy="6448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接點: 肘形 12">
              <a:extLst>
                <a:ext uri="{FF2B5EF4-FFF2-40B4-BE49-F238E27FC236}">
                  <a16:creationId xmlns:a16="http://schemas.microsoft.com/office/drawing/2014/main" id="{9854BE34-8754-4FA3-A3E5-28A311D1960C}"/>
                </a:ext>
              </a:extLst>
            </p:cNvPr>
            <p:cNvCxnSpPr>
              <a:stCxn id="10" idx="1"/>
              <a:endCxn id="11" idx="3"/>
            </p:cNvCxnSpPr>
            <p:nvPr/>
          </p:nvCxnSpPr>
          <p:spPr>
            <a:xfrm rot="10800000" flipV="1">
              <a:off x="1934679" y="3638349"/>
              <a:ext cx="4629751" cy="1103829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DBAF259-39F4-4299-946C-1C3FB67AD5DA}"/>
              </a:ext>
            </a:extLst>
          </p:cNvPr>
          <p:cNvGrpSpPr/>
          <p:nvPr/>
        </p:nvGrpSpPr>
        <p:grpSpPr>
          <a:xfrm>
            <a:off x="778738" y="3474074"/>
            <a:ext cx="1752706" cy="2416056"/>
            <a:chOff x="778738" y="3474074"/>
            <a:chExt cx="1752706" cy="241605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AF225B3-F2B4-442C-A67A-94AD30BFCCD7}"/>
                </a:ext>
              </a:extLst>
            </p:cNvPr>
            <p:cNvSpPr/>
            <p:nvPr/>
          </p:nvSpPr>
          <p:spPr>
            <a:xfrm>
              <a:off x="778738" y="5567995"/>
              <a:ext cx="1155940" cy="32213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57C2C66-5B56-41A8-82B7-CF2474E5E808}"/>
                </a:ext>
              </a:extLst>
            </p:cNvPr>
            <p:cNvSpPr/>
            <p:nvPr/>
          </p:nvSpPr>
          <p:spPr>
            <a:xfrm>
              <a:off x="1691670" y="3474074"/>
              <a:ext cx="839774" cy="10459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ECB0E206-0674-434C-B84D-E9D439D70DDE}"/>
                </a:ext>
              </a:extLst>
            </p:cNvPr>
            <p:cNvCxnSpPr>
              <a:cxnSpLocks/>
              <a:stCxn id="14" idx="1"/>
              <a:endCxn id="15" idx="1"/>
            </p:cNvCxnSpPr>
            <p:nvPr/>
          </p:nvCxnSpPr>
          <p:spPr>
            <a:xfrm rot="10800000" flipH="1">
              <a:off x="778738" y="3526373"/>
              <a:ext cx="912932" cy="2202690"/>
            </a:xfrm>
            <a:prstGeom prst="bentConnector3">
              <a:avLst>
                <a:gd name="adj1" fmla="val -2504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56AB0B70-CEDB-4456-B5E0-CDE29409866D}"/>
              </a:ext>
            </a:extLst>
          </p:cNvPr>
          <p:cNvGrpSpPr/>
          <p:nvPr/>
        </p:nvGrpSpPr>
        <p:grpSpPr>
          <a:xfrm>
            <a:off x="778737" y="3526373"/>
            <a:ext cx="6204391" cy="2756736"/>
            <a:chOff x="778737" y="3526373"/>
            <a:chExt cx="6204391" cy="275673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3B03F1D-C17C-4E14-BCBB-DEE27481E9E2}"/>
                </a:ext>
              </a:extLst>
            </p:cNvPr>
            <p:cNvSpPr/>
            <p:nvPr/>
          </p:nvSpPr>
          <p:spPr>
            <a:xfrm>
              <a:off x="778737" y="5960974"/>
              <a:ext cx="1685329" cy="32213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接點: 肘形 24">
              <a:extLst>
                <a:ext uri="{FF2B5EF4-FFF2-40B4-BE49-F238E27FC236}">
                  <a16:creationId xmlns:a16="http://schemas.microsoft.com/office/drawing/2014/main" id="{D34CD28A-D1F5-4FC3-97A0-7439DE6BCE82}"/>
                </a:ext>
              </a:extLst>
            </p:cNvPr>
            <p:cNvCxnSpPr>
              <a:cxnSpLocks/>
              <a:stCxn id="23" idx="3"/>
              <a:endCxn id="10" idx="2"/>
            </p:cNvCxnSpPr>
            <p:nvPr/>
          </p:nvCxnSpPr>
          <p:spPr>
            <a:xfrm flipV="1">
              <a:off x="2464066" y="3744227"/>
              <a:ext cx="4519062" cy="2377815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接點: 肘形 25">
              <a:extLst>
                <a:ext uri="{FF2B5EF4-FFF2-40B4-BE49-F238E27FC236}">
                  <a16:creationId xmlns:a16="http://schemas.microsoft.com/office/drawing/2014/main" id="{E791626C-1B52-405F-8E20-416BB7744F94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223436" y="3526373"/>
              <a:ext cx="308008" cy="2434601"/>
            </a:xfrm>
            <a:prstGeom prst="bentConnector4">
              <a:avLst>
                <a:gd name="adj1" fmla="val -74219"/>
                <a:gd name="adj2" fmla="val 51074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C662AAA-1943-A84A-ABCA-12086C95AEDE}"/>
              </a:ext>
            </a:extLst>
          </p:cNvPr>
          <p:cNvSpPr txBox="1"/>
          <p:nvPr/>
        </p:nvSpPr>
        <p:spPr>
          <a:xfrm>
            <a:off x="8590078" y="3253596"/>
            <a:ext cx="353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en" altLang="zh-TW" sz="1200" dirty="0">
                <a:solidFill>
                  <a:srgbClr val="0070C0"/>
                </a:solidFill>
              </a:rPr>
              <a:t>App-4-components-4-prop-computed.vue</a:t>
            </a:r>
          </a:p>
        </p:txBody>
      </p:sp>
    </p:spTree>
    <p:extLst>
      <p:ext uri="{BB962C8B-B14F-4D97-AF65-F5344CB8AC3E}">
        <p14:creationId xmlns:p14="http://schemas.microsoft.com/office/powerpoint/2010/main" val="273881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152DD-0FF1-4171-83BB-11753E3A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那如果有部份資料</a:t>
            </a:r>
            <a:r>
              <a:rPr lang="en-US" altLang="zh-TW" dirty="0"/>
              <a:t>/</a:t>
            </a:r>
            <a:r>
              <a:rPr lang="zh-TW" altLang="en-US" dirty="0"/>
              <a:t>狀態，在很多元件都要用到怎麼辦？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03FF00-BA3B-4607-9FDE-2AB5C4563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例如：有登入功能的網站，會根據使用者的資料，在各個頁面或元件呈現對應的畫面。</a:t>
            </a:r>
          </a:p>
          <a:p>
            <a:r>
              <a:rPr lang="zh-TW" altLang="en-US" dirty="0"/>
              <a:t>想想在這樣的情況下，要怎麼管理元件間資料</a:t>
            </a:r>
            <a:r>
              <a:rPr lang="en-US" altLang="zh-TW" dirty="0"/>
              <a:t>/</a:t>
            </a:r>
            <a:r>
              <a:rPr lang="zh-TW" altLang="en-US" dirty="0"/>
              <a:t>狀態的傳遞和修改，一想就很心累，對吧？</a:t>
            </a:r>
            <a:br>
              <a:rPr lang="zh-TW" altLang="en-US" dirty="0"/>
            </a:br>
            <a:endParaRPr lang="en-US" altLang="zh-TW" dirty="0"/>
          </a:p>
          <a:p>
            <a:r>
              <a:rPr lang="zh-TW" altLang="en-US" dirty="0"/>
              <a:t>這就是</a:t>
            </a:r>
            <a:r>
              <a:rPr lang="en-US" altLang="zh-TW" dirty="0"/>
              <a:t> </a:t>
            </a:r>
            <a:r>
              <a:rPr lang="zh-TW" altLang="en-US" b="1" dirty="0"/>
              <a:t>狀態管理器</a:t>
            </a:r>
            <a:r>
              <a:rPr lang="en-US" altLang="zh-TW" b="1" dirty="0"/>
              <a:t> (state manager) </a:t>
            </a:r>
            <a:r>
              <a:rPr lang="zh-TW" altLang="en-US" dirty="0"/>
              <a:t>存在的意義。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7007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</a:rPr>
              <a:t>進階：</a:t>
            </a:r>
            <a:r>
              <a:rPr lang="zh-TW" altLang="en-US" b="1" dirty="0"/>
              <a:t>祖孫元件的資料傳遞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3474302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7BCA3-8271-43A0-96A4-5CCBEC6F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Provide and Inject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B21DB-A5B3-4372-9038-2E9792D7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 descr="provide/inject、vuex、props比較">
            <a:extLst>
              <a:ext uri="{FF2B5EF4-FFF2-40B4-BE49-F238E27FC236}">
                <a16:creationId xmlns:a16="http://schemas.microsoft.com/office/drawing/2014/main" id="{6CB3FC85-E4C5-4A53-9A3A-098EA15E9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311"/>
            <a:ext cx="12192000" cy="496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EFC4ED7-2166-D948-ACF6-96CEC4FC27B8}"/>
              </a:ext>
            </a:extLst>
          </p:cNvPr>
          <p:cNvSpPr txBox="1"/>
          <p:nvPr/>
        </p:nvSpPr>
        <p:spPr>
          <a:xfrm>
            <a:off x="138409" y="5761664"/>
            <a:ext cx="353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zh-TW" altLang="en-US" sz="1200" dirty="0">
                <a:solidFill>
                  <a:srgbClr val="0070C0"/>
                </a:solidFill>
              </a:rPr>
              <a:t>App-4-components-5-provide-inject.vue</a:t>
            </a:r>
          </a:p>
        </p:txBody>
      </p:sp>
    </p:spTree>
    <p:extLst>
      <p:ext uri="{BB962C8B-B14F-4D97-AF65-F5344CB8AC3E}">
        <p14:creationId xmlns:p14="http://schemas.microsoft.com/office/powerpoint/2010/main" val="106510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b="1" dirty="0"/>
              <a:t>元件的</a:t>
            </a:r>
            <a:r>
              <a:rPr lang="en-US" altLang="zh-TW" b="1" dirty="0"/>
              <a:t> v-slot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1290090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FF4A3D-0183-944D-8FED-D6A19853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概念圖</a:t>
            </a:r>
            <a:endParaRPr kumimoji="1"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65860C-B1B4-6E49-A9B5-519DBD33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57" y="2687773"/>
            <a:ext cx="9885040" cy="3193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C4181E5-0B5C-DE48-8D2C-842331F51D4E}"/>
              </a:ext>
            </a:extLst>
          </p:cNvPr>
          <p:cNvSpPr/>
          <p:nvPr/>
        </p:nvSpPr>
        <p:spPr>
          <a:xfrm>
            <a:off x="1061357" y="1597305"/>
            <a:ext cx="10069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要在父子元件之間傳遞變數或內容的時候，我們可以使用 </a:t>
            </a:r>
            <a:r>
              <a:rPr lang="en" altLang="zh-TW" dirty="0">
                <a:solidFill>
                  <a:srgbClr val="303233"/>
                </a:solidFill>
                <a:latin typeface="Lato"/>
              </a:rPr>
              <a:t>props</a:t>
            </a:r>
            <a:r>
              <a:rPr lang="zh-TW" altLang="en" dirty="0">
                <a:solidFill>
                  <a:srgbClr val="303233"/>
                </a:solidFill>
                <a:latin typeface="Lato"/>
              </a:rPr>
              <a:t>，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但如果想要傳遞進去的是一段 </a:t>
            </a:r>
            <a:r>
              <a:rPr lang="en" altLang="zh-TW" dirty="0">
                <a:solidFill>
                  <a:srgbClr val="303233"/>
                </a:solidFill>
                <a:latin typeface="Lato"/>
              </a:rPr>
              <a:t>template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片段，就要使用到 </a:t>
            </a:r>
            <a:r>
              <a:rPr lang="en" altLang="zh-TW" dirty="0">
                <a:solidFill>
                  <a:srgbClr val="303233"/>
                </a:solidFill>
                <a:latin typeface="Lato"/>
              </a:rPr>
              <a:t>slot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582518-D36C-1240-B464-4D2BD87DAEB7}"/>
              </a:ext>
            </a:extLst>
          </p:cNvPr>
          <p:cNvSpPr txBox="1"/>
          <p:nvPr/>
        </p:nvSpPr>
        <p:spPr>
          <a:xfrm>
            <a:off x="8480104" y="2410774"/>
            <a:ext cx="353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en" altLang="zh-TW" sz="1200" dirty="0">
                <a:solidFill>
                  <a:srgbClr val="0070C0"/>
                </a:solidFill>
              </a:rPr>
              <a:t>App-4-components-slot.vue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8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41637-A8EA-1348-87A6-E2968C96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b="1" dirty="0" err="1"/>
              <a:t>Vue</a:t>
            </a:r>
            <a:r>
              <a:rPr lang="zh-TW" altLang="en" b="1" dirty="0"/>
              <a:t>：</a:t>
            </a:r>
            <a:r>
              <a:rPr lang="zh-TW" altLang="en-US" b="1" dirty="0"/>
              <a:t>最貼近原生語法，入門最簡單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A0DF0-77BC-3948-9993-B02086549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4351338"/>
          </a:xfrm>
        </p:spPr>
        <p:txBody>
          <a:bodyPr/>
          <a:lstStyle/>
          <a:p>
            <a:r>
              <a:rPr lang="en" altLang="zh-TW" dirty="0" err="1"/>
              <a:t>Vue</a:t>
            </a:r>
            <a:r>
              <a:rPr lang="en" altLang="zh-TW" dirty="0"/>
              <a:t> </a:t>
            </a:r>
            <a:r>
              <a:rPr lang="zh-TW" altLang="en-US" dirty="0"/>
              <a:t>常被初學者視為最好學的框架，因為它的語法與傳統 </a:t>
            </a:r>
            <a:r>
              <a:rPr lang="en" altLang="zh-TW" dirty="0"/>
              <a:t>HTML</a:t>
            </a:r>
            <a:r>
              <a:rPr lang="zh-TW" altLang="en" dirty="0"/>
              <a:t>、</a:t>
            </a:r>
            <a:r>
              <a:rPr lang="en" altLang="zh-TW" dirty="0"/>
              <a:t>CSS</a:t>
            </a:r>
            <a:r>
              <a:rPr lang="zh-TW" altLang="en" dirty="0"/>
              <a:t>、</a:t>
            </a:r>
            <a:r>
              <a:rPr lang="en" altLang="zh-TW" dirty="0"/>
              <a:t>JavaScript </a:t>
            </a:r>
            <a:r>
              <a:rPr lang="zh-TW" altLang="en-US" dirty="0"/>
              <a:t>很相近。</a:t>
            </a:r>
          </a:p>
          <a:p>
            <a:pPr marL="0" indent="0">
              <a:buNone/>
            </a:pPr>
            <a:br>
              <a:rPr lang="zh-TW" altLang="en-US" dirty="0"/>
            </a:br>
            <a:br>
              <a:rPr lang="zh-TW" altLang="en-US" dirty="0"/>
            </a:br>
            <a:br>
              <a:rPr lang="zh-TW" altLang="en-US" dirty="0"/>
            </a:b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E9488F-4E79-8745-82A6-8772242B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81" y="2560055"/>
            <a:ext cx="7541562" cy="37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4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E5A76-7319-A840-8372-54FAFAF3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具名插槽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C4C751-A2CF-F64B-AF53-AAC6A89A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05" y="1690688"/>
            <a:ext cx="9763195" cy="454102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109E9A1-67CB-2541-B195-799D0A19AB72}"/>
              </a:ext>
            </a:extLst>
          </p:cNvPr>
          <p:cNvSpPr txBox="1"/>
          <p:nvPr/>
        </p:nvSpPr>
        <p:spPr>
          <a:xfrm>
            <a:off x="7199944" y="1849072"/>
            <a:ext cx="353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en" altLang="zh-TW" sz="1200" dirty="0">
                <a:solidFill>
                  <a:srgbClr val="0070C0"/>
                </a:solidFill>
              </a:rPr>
              <a:t>App-4-components-slot-2.vue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1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E5A76-7319-A840-8372-54FAFAF3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進階：</a:t>
            </a:r>
            <a:r>
              <a:rPr kumimoji="1" lang="zh-CN" altLang="en-US" b="1" dirty="0"/>
              <a:t>透過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v-bind </a:t>
            </a:r>
            <a:r>
              <a:rPr kumimoji="1" lang="zh-CN" altLang="en-US" b="1" dirty="0"/>
              <a:t>向上傳遞資料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6F2C18-2E24-504C-B77C-EAF89AC0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68" y="2082574"/>
            <a:ext cx="5087257" cy="41991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39E625-6D52-8341-9FDA-829ECB878C88}"/>
              </a:ext>
            </a:extLst>
          </p:cNvPr>
          <p:cNvSpPr txBox="1"/>
          <p:nvPr/>
        </p:nvSpPr>
        <p:spPr>
          <a:xfrm>
            <a:off x="457200" y="15806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父元件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E92286-9BFC-8D42-B888-E0F300C5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64" y="2108698"/>
            <a:ext cx="5353832" cy="327551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494C75B-02D1-B447-8076-FB18D49C249B}"/>
              </a:ext>
            </a:extLst>
          </p:cNvPr>
          <p:cNvSpPr txBox="1"/>
          <p:nvPr/>
        </p:nvSpPr>
        <p:spPr>
          <a:xfrm>
            <a:off x="6421064" y="16067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子元件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FFF0F8-F7E3-BA44-9335-3AA7500EE8FF}"/>
              </a:ext>
            </a:extLst>
          </p:cNvPr>
          <p:cNvSpPr/>
          <p:nvPr/>
        </p:nvSpPr>
        <p:spPr>
          <a:xfrm>
            <a:off x="1541417" y="2299063"/>
            <a:ext cx="1045029" cy="222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A21A24-4B3C-0B42-BF1E-95A88A65EFDF}"/>
              </a:ext>
            </a:extLst>
          </p:cNvPr>
          <p:cNvSpPr/>
          <p:nvPr/>
        </p:nvSpPr>
        <p:spPr>
          <a:xfrm>
            <a:off x="7167156" y="2305594"/>
            <a:ext cx="984068" cy="17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9DCAB8D-A982-5B46-A02C-488E615F5136}"/>
              </a:ext>
            </a:extLst>
          </p:cNvPr>
          <p:cNvSpPr txBox="1"/>
          <p:nvPr/>
        </p:nvSpPr>
        <p:spPr>
          <a:xfrm>
            <a:off x="9137169" y="1652897"/>
            <a:ext cx="263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en" altLang="zh-TW" sz="1200" dirty="0">
                <a:solidFill>
                  <a:srgbClr val="0070C0"/>
                </a:solidFill>
              </a:rPr>
              <a:t>App-4-components-slot-</a:t>
            </a:r>
            <a:r>
              <a:rPr lang="en-US" altLang="zh-TW" sz="1200" dirty="0">
                <a:solidFill>
                  <a:srgbClr val="0070C0"/>
                </a:solidFill>
              </a:rPr>
              <a:t>3</a:t>
            </a:r>
            <a:r>
              <a:rPr lang="en" altLang="zh-TW" sz="1200" dirty="0">
                <a:solidFill>
                  <a:srgbClr val="0070C0"/>
                </a:solidFill>
              </a:rPr>
              <a:t>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CF1FD092-1641-6A48-BD13-07F22909DF7E}"/>
              </a:ext>
            </a:extLst>
          </p:cNvPr>
          <p:cNvCxnSpPr>
            <a:cxnSpLocks/>
            <a:stCxn id="10" idx="0"/>
            <a:endCxn id="9" idx="0"/>
          </p:cNvCxnSpPr>
          <p:nvPr/>
        </p:nvCxnSpPr>
        <p:spPr>
          <a:xfrm rot="16200000" flipV="1">
            <a:off x="4858296" y="-495300"/>
            <a:ext cx="6531" cy="5595258"/>
          </a:xfrm>
          <a:prstGeom prst="bentConnector3">
            <a:avLst>
              <a:gd name="adj1" fmla="val 36002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52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" altLang="zh-TW" b="1" dirty="0" err="1"/>
              <a:t>Vue</a:t>
            </a:r>
            <a:r>
              <a:rPr lang="en" altLang="zh-TW" b="1" dirty="0"/>
              <a:t> </a:t>
            </a:r>
            <a:r>
              <a:rPr lang="en-US" altLang="zh-TW" b="1" dirty="0"/>
              <a:t>3 </a:t>
            </a:r>
            <a:r>
              <a:rPr lang="zh-CN" altLang="en-US" b="1" dirty="0"/>
              <a:t>元件的生命週期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24317723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E5A76-7319-A840-8372-54FAFAF3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06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生命週期</a:t>
            </a:r>
            <a:r>
              <a:rPr lang="zh-TW" altLang="en-US" b="1" dirty="0"/>
              <a:t> </a:t>
            </a:r>
            <a:r>
              <a:rPr lang="en" altLang="zh-TW" b="1" dirty="0"/>
              <a:t>Lifecycle Hooks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BE485E-B474-D247-8E3B-1D780FC6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451" y="0"/>
            <a:ext cx="4336777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BAAEC2B-C607-6745-BD3E-7D1BB592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77" y="2410947"/>
            <a:ext cx="4454893" cy="336166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0B8E98E-C989-EA40-99C7-F7897FCE7157}"/>
              </a:ext>
            </a:extLst>
          </p:cNvPr>
          <p:cNvSpPr txBox="1"/>
          <p:nvPr/>
        </p:nvSpPr>
        <p:spPr>
          <a:xfrm>
            <a:off x="1450816" y="1729755"/>
            <a:ext cx="353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en" altLang="zh-TW" sz="1200" dirty="0">
                <a:solidFill>
                  <a:srgbClr val="0070C0"/>
                </a:solidFill>
              </a:rPr>
              <a:t>App-5-life-cycle.vue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367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4E9FBB-1943-ED41-ACE5-52ADCCC1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31A872-14FC-B54A-A8BE-64661B631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167F92-021B-FB47-B216-9DCB55DC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7" y="1825625"/>
            <a:ext cx="9029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25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EC8CD-F2FA-2646-99DC-F9ED78A4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5FBF14-8C77-814C-A451-BEAB2306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2050"/>
            <a:ext cx="9029700" cy="45339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E6BF8A-FE97-F341-8A71-FEB24AB99311}"/>
              </a:ext>
            </a:extLst>
          </p:cNvPr>
          <p:cNvSpPr txBox="1"/>
          <p:nvPr/>
        </p:nvSpPr>
        <p:spPr>
          <a:xfrm>
            <a:off x="1149530" y="6008914"/>
            <a:ext cx="82949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註冊事件如</a:t>
            </a:r>
            <a:r>
              <a:rPr kumimoji="1" lang="en-US" altLang="zh-CN" dirty="0" err="1"/>
              <a:t>mousemove</a:t>
            </a:r>
            <a:r>
              <a:rPr kumimoji="1" lang="zh-CN" altLang="en-US" dirty="0"/>
              <a:t>事件等，通常會在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onMounted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中進行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29889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E4CCE-EF2B-354C-A89A-7782479F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EE959-24A1-7046-BB97-5DBFC5214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02831-FDDC-FB46-88D1-C6AE0CAA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029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0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AB067-690F-6D41-BBBD-8B78294D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835FBA-6D86-3C4E-9A93-EFBA0CFC1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112E8E-F4A7-8240-BDA3-ECB5F132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029700" cy="4445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ADD5709-61EA-6747-8F12-CD09765A27DD}"/>
              </a:ext>
            </a:extLst>
          </p:cNvPr>
          <p:cNvSpPr txBox="1"/>
          <p:nvPr/>
        </p:nvSpPr>
        <p:spPr>
          <a:xfrm>
            <a:off x="1149530" y="6361613"/>
            <a:ext cx="82949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取消註冊事件通常會在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onUnmounted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中進行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4786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" altLang="zh-TW" b="1" dirty="0"/>
              <a:t>Vuex </a:t>
            </a:r>
            <a:r>
              <a:rPr lang="zh-CN" altLang="en-US" b="1" dirty="0"/>
              <a:t>狀態管理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1978657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834E45-3F69-42A1-AE73-9B3506F8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狀態管理是甚麼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3CCD46-5B51-4848-A046-B5FEDA1A2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需要在多個元件中共享的狀態，而且是響應式</a:t>
            </a:r>
            <a:endParaRPr lang="en-US" altLang="zh-TW" dirty="0"/>
          </a:p>
          <a:p>
            <a:r>
              <a:rPr lang="zh-TW" altLang="en-US" dirty="0"/>
              <a:t>例如一些全局要使用的狀態訊息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使用者登入訊息</a:t>
            </a:r>
            <a:endParaRPr lang="en-US" altLang="zh-TW" dirty="0"/>
          </a:p>
          <a:p>
            <a:pPr lvl="1"/>
            <a:r>
              <a:rPr lang="zh-TW" altLang="en-US" dirty="0"/>
              <a:t>使用者名稱</a:t>
            </a:r>
            <a:endParaRPr lang="en-US" altLang="zh-TW" dirty="0"/>
          </a:p>
          <a:p>
            <a:pPr lvl="1"/>
            <a:r>
              <a:rPr lang="zh-TW" altLang="en-US" dirty="0"/>
              <a:t>地理位置訊息</a:t>
            </a:r>
            <a:endParaRPr lang="en-US" altLang="zh-TW" dirty="0"/>
          </a:p>
          <a:p>
            <a:pPr lvl="1"/>
            <a:r>
              <a:rPr lang="zh-TW" altLang="en-US" dirty="0"/>
              <a:t>購物車商品等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320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CCA10-10A9-C84B-8324-BBB84AC4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 dirty="0"/>
              <a:t>React</a:t>
            </a:r>
            <a:r>
              <a:rPr lang="zh-TW" altLang="en" b="1" dirty="0"/>
              <a:t>：</a:t>
            </a:r>
            <a:r>
              <a:rPr lang="zh-TW" altLang="en-US" b="1" dirty="0"/>
              <a:t>難度中等，使用彈性較高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14DBF1-B9D6-5640-A318-BE73E393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10515600" cy="4351338"/>
          </a:xfrm>
        </p:spPr>
        <p:txBody>
          <a:bodyPr/>
          <a:lstStyle/>
          <a:p>
            <a:r>
              <a:rPr lang="zh-TW" altLang="en-US" dirty="0"/>
              <a:t>而 </a:t>
            </a:r>
            <a:r>
              <a:rPr lang="en" altLang="zh-TW" dirty="0"/>
              <a:t>React </a:t>
            </a:r>
            <a:r>
              <a:rPr lang="zh-TW" altLang="en-US" dirty="0"/>
              <a:t>就需要學新的概念了，它最特別的地方是 </a:t>
            </a:r>
            <a:r>
              <a:rPr lang="en" altLang="zh-TW" b="1" dirty="0">
                <a:solidFill>
                  <a:srgbClr val="FF0000"/>
                </a:solidFill>
              </a:rPr>
              <a:t>JSX</a:t>
            </a:r>
            <a:r>
              <a:rPr lang="zh-TW" altLang="en" dirty="0"/>
              <a:t>，</a:t>
            </a:r>
            <a:r>
              <a:rPr lang="zh-TW" altLang="en-US" dirty="0"/>
              <a:t>是一種把 </a:t>
            </a:r>
            <a:r>
              <a:rPr lang="en" altLang="zh-TW" dirty="0">
                <a:solidFill>
                  <a:srgbClr val="FF0000"/>
                </a:solidFill>
              </a:rPr>
              <a:t>JavaScript </a:t>
            </a:r>
            <a:r>
              <a:rPr lang="zh-TW" altLang="en-US" dirty="0">
                <a:solidFill>
                  <a:srgbClr val="FF0000"/>
                </a:solidFill>
              </a:rPr>
              <a:t>和 </a:t>
            </a:r>
            <a:r>
              <a:rPr lang="en" altLang="zh-TW" dirty="0">
                <a:solidFill>
                  <a:srgbClr val="FF0000"/>
                </a:solidFill>
              </a:rPr>
              <a:t>HTML </a:t>
            </a:r>
            <a:r>
              <a:rPr lang="zh-TW" altLang="en-US" dirty="0">
                <a:solidFill>
                  <a:srgbClr val="FF0000"/>
                </a:solidFill>
              </a:rPr>
              <a:t>混合在一起的語法</a:t>
            </a:r>
            <a:r>
              <a:rPr lang="zh-TW" altLang="en-US" dirty="0"/>
              <a:t>，和原生 </a:t>
            </a:r>
            <a:r>
              <a:rPr lang="en" altLang="zh-TW" dirty="0"/>
              <a:t>HTML</a:t>
            </a:r>
            <a:r>
              <a:rPr lang="zh-TW" altLang="en" dirty="0"/>
              <a:t>、</a:t>
            </a:r>
            <a:r>
              <a:rPr lang="en" altLang="zh-TW" dirty="0"/>
              <a:t>CSS</a:t>
            </a:r>
            <a:r>
              <a:rPr lang="zh-TW" altLang="en" dirty="0"/>
              <a:t>、</a:t>
            </a:r>
            <a:r>
              <a:rPr lang="en" altLang="zh-TW" dirty="0"/>
              <a:t>JS </a:t>
            </a:r>
            <a:r>
              <a:rPr lang="zh-TW" altLang="en-US" dirty="0"/>
              <a:t>不太一樣，除此之外，在 </a:t>
            </a:r>
            <a:r>
              <a:rPr lang="en" altLang="zh-TW" dirty="0"/>
              <a:t>React </a:t>
            </a:r>
            <a:r>
              <a:rPr lang="zh-TW" altLang="en-US" dirty="0"/>
              <a:t>內，</a:t>
            </a:r>
            <a:r>
              <a:rPr lang="zh-TW" altLang="en-US" dirty="0">
                <a:solidFill>
                  <a:srgbClr val="FF0000"/>
                </a:solidFill>
              </a:rPr>
              <a:t>一個 </a:t>
            </a:r>
            <a:r>
              <a:rPr lang="en" altLang="zh-TW" dirty="0">
                <a:solidFill>
                  <a:srgbClr val="FF0000"/>
                </a:solidFill>
              </a:rPr>
              <a:t>component</a:t>
            </a:r>
            <a:r>
              <a:rPr lang="zh-TW" altLang="en" dirty="0">
                <a:solidFill>
                  <a:srgbClr val="FF0000"/>
                </a:solidFill>
              </a:rPr>
              <a:t>（</a:t>
            </a:r>
            <a:r>
              <a:rPr lang="zh-TW" altLang="en-US" dirty="0">
                <a:solidFill>
                  <a:srgbClr val="FF0000"/>
                </a:solidFill>
              </a:rPr>
              <a:t>組件、元件） 就是一個 </a:t>
            </a:r>
            <a:r>
              <a:rPr lang="en" altLang="zh-TW" dirty="0">
                <a:solidFill>
                  <a:srgbClr val="FF0000"/>
                </a:solidFill>
              </a:rPr>
              <a:t>function</a:t>
            </a:r>
            <a:r>
              <a:rPr lang="zh-TW" altLang="en" dirty="0"/>
              <a:t>，</a:t>
            </a:r>
            <a:r>
              <a:rPr lang="zh-TW" altLang="en-US" dirty="0"/>
              <a:t>這兩點加起來會讓新手比較不習慣。</a:t>
            </a:r>
          </a:p>
          <a:p>
            <a:pPr marL="0" indent="0">
              <a:buNone/>
            </a:pPr>
            <a:br>
              <a:rPr lang="zh-TW" altLang="en-US" dirty="0"/>
            </a:b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DC67B5-32EE-3C49-A721-A361642DC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627" y="3252650"/>
            <a:ext cx="8236110" cy="35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85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30" name="Picture 6" descr="https://i.imgur.com/M3OVkKe.jpg">
            <a:extLst>
              <a:ext uri="{FF2B5EF4-FFF2-40B4-BE49-F238E27FC236}">
                <a16:creationId xmlns:a16="http://schemas.microsoft.com/office/drawing/2014/main" id="{3D50215A-A5F6-46F1-A8AE-E31C7B3B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9519"/>
            <a:ext cx="4572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92C7D87-FA8E-E640-BCFB-29328786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18" y="2189519"/>
            <a:ext cx="5693482" cy="3466698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7D444C6F-0950-43D0-B9D9-83AF07A44687}"/>
              </a:ext>
            </a:extLst>
          </p:cNvPr>
          <p:cNvSpPr/>
          <p:nvPr/>
        </p:nvSpPr>
        <p:spPr>
          <a:xfrm>
            <a:off x="5410200" y="3682125"/>
            <a:ext cx="1138334" cy="643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462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Vuex</a:t>
            </a:r>
            <a:r>
              <a:rPr lang="en-US" altLang="zh-TW" dirty="0"/>
              <a:t> </a:t>
            </a:r>
            <a:r>
              <a:rPr lang="zh-TW" altLang="en-US" dirty="0"/>
              <a:t>狀態管理</a:t>
            </a:r>
            <a:r>
              <a:rPr lang="zh-CN" altLang="en-US" dirty="0"/>
              <a:t>的架構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30D1F7-237B-499E-82B8-303E1EA68458}"/>
              </a:ext>
            </a:extLst>
          </p:cNvPr>
          <p:cNvSpPr txBox="1"/>
          <p:nvPr/>
        </p:nvSpPr>
        <p:spPr>
          <a:xfrm>
            <a:off x="1517959" y="6123543"/>
            <a:ext cx="1000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UI</a:t>
            </a:r>
            <a:r>
              <a:rPr lang="zh-TW" altLang="en-US" dirty="0"/>
              <a:t> </a:t>
            </a:r>
            <a:r>
              <a:rPr lang="en-US" altLang="zh-TW" dirty="0"/>
              <a:t>(View) </a:t>
            </a:r>
            <a:r>
              <a:rPr lang="zh-TW" altLang="en-US" dirty="0"/>
              <a:t>觸發操作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Action</a:t>
            </a:r>
            <a:r>
              <a:rPr lang="en-US" altLang="zh-TW" dirty="0"/>
              <a:t>)</a:t>
            </a:r>
            <a:r>
              <a:rPr lang="zh-TW" altLang="en-US" dirty="0"/>
              <a:t>，跟外部取得資料後，透過 </a:t>
            </a:r>
            <a:r>
              <a:rPr lang="en-US" altLang="zh-TW" dirty="0">
                <a:solidFill>
                  <a:srgbClr val="FF0000"/>
                </a:solidFill>
              </a:rPr>
              <a:t>Mutation</a:t>
            </a:r>
            <a:r>
              <a:rPr lang="en-US" altLang="zh-TW" dirty="0"/>
              <a:t> </a:t>
            </a:r>
            <a:r>
              <a:rPr lang="zh-TW" altLang="en-US" dirty="0"/>
              <a:t>更改狀態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)</a:t>
            </a:r>
            <a:r>
              <a:rPr lang="zh-TW" altLang="en-US" dirty="0"/>
              <a:t>，響應回 </a:t>
            </a:r>
            <a:r>
              <a:rPr lang="en-US" altLang="zh-TW" dirty="0"/>
              <a:t>UI</a:t>
            </a:r>
            <a:r>
              <a:rPr lang="zh-TW" altLang="en-US" dirty="0"/>
              <a:t> </a:t>
            </a:r>
            <a:r>
              <a:rPr lang="en-US" altLang="zh-TW" dirty="0"/>
              <a:t>(View)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9586C8A-BD7E-4E03-BCED-A21724DF5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4" b="10939"/>
          <a:stretch/>
        </p:blipFill>
        <p:spPr>
          <a:xfrm>
            <a:off x="1899651" y="1332827"/>
            <a:ext cx="7415437" cy="4747967"/>
          </a:xfrm>
        </p:spPr>
      </p:pic>
    </p:spTree>
    <p:extLst>
      <p:ext uri="{BB962C8B-B14F-4D97-AF65-F5344CB8AC3E}">
        <p14:creationId xmlns:p14="http://schemas.microsoft.com/office/powerpoint/2010/main" val="2039996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87B571-21A6-4558-9D8C-F53171FE3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Vuex</a:t>
            </a:r>
            <a:r>
              <a:rPr lang="en-US" altLang="zh-TW" dirty="0"/>
              <a:t> </a:t>
            </a:r>
            <a:r>
              <a:rPr lang="zh-TW" altLang="en-US" dirty="0"/>
              <a:t>的設計原則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AD867A-9998-441B-87BB-E78B173E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只有 </a:t>
            </a:r>
            <a:r>
              <a:rPr lang="en-US" altLang="zh-TW" dirty="0"/>
              <a:t>mutation </a:t>
            </a:r>
            <a:r>
              <a:rPr lang="zh-TW" altLang="en-US" dirty="0"/>
              <a:t>可以改變 </a:t>
            </a:r>
            <a:r>
              <a:rPr lang="en-US" altLang="zh-TW" dirty="0"/>
              <a:t>state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非同步的事件應該在 </a:t>
            </a:r>
            <a:r>
              <a:rPr lang="en-US" altLang="zh-TW" dirty="0"/>
              <a:t>action </a:t>
            </a:r>
            <a:r>
              <a:rPr lang="zh-TW" altLang="en-US" dirty="0"/>
              <a:t>處理。</a:t>
            </a:r>
          </a:p>
          <a:p>
            <a:r>
              <a:rPr lang="en-US" altLang="zh-TW" dirty="0"/>
              <a:t>mutation </a:t>
            </a:r>
            <a:r>
              <a:rPr lang="zh-TW" altLang="en-US" dirty="0"/>
              <a:t>只能處理同步事件。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31096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安裝與使用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78010A-9746-4DBE-A97E-A2751E75B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94" y="1825625"/>
            <a:ext cx="10515600" cy="4351338"/>
          </a:xfrm>
        </p:spPr>
        <p:txBody>
          <a:bodyPr/>
          <a:lstStyle/>
          <a:p>
            <a:r>
              <a:rPr lang="en-US" altLang="zh-TW" dirty="0" err="1">
                <a:solidFill>
                  <a:srgbClr val="FF0000"/>
                </a:solidFill>
              </a:rPr>
              <a:t>npm</a:t>
            </a:r>
            <a:r>
              <a:rPr lang="en-US" altLang="zh-TW" dirty="0">
                <a:solidFill>
                  <a:srgbClr val="FF0000"/>
                </a:solidFill>
              </a:rPr>
              <a:t> install </a:t>
            </a:r>
            <a:r>
              <a:rPr lang="en-US" altLang="zh-TW" dirty="0" err="1">
                <a:solidFill>
                  <a:srgbClr val="FF0000"/>
                </a:solidFill>
              </a:rPr>
              <a:t>vuex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B1CD50-89E1-4A97-AD1B-C0918F234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92" y="410547"/>
            <a:ext cx="4021155" cy="644745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98F0947-6AD7-48E4-9F45-1F6ACCFA7A5A}"/>
              </a:ext>
            </a:extLst>
          </p:cNvPr>
          <p:cNvSpPr txBox="1"/>
          <p:nvPr/>
        </p:nvSpPr>
        <p:spPr>
          <a:xfrm>
            <a:off x="6231601" y="159157"/>
            <a:ext cx="1621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/store/index.js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AF96B1-3A96-41DA-B02D-A6BA96394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509" y="410547"/>
            <a:ext cx="3919797" cy="572274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80E1A8-7277-4F87-B21B-DB9F6634ECAA}"/>
              </a:ext>
            </a:extLst>
          </p:cNvPr>
          <p:cNvSpPr txBox="1"/>
          <p:nvPr/>
        </p:nvSpPr>
        <p:spPr>
          <a:xfrm>
            <a:off x="10214077" y="175923"/>
            <a:ext cx="213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/App-6-vuex.vue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525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" altLang="zh-TW" b="1" dirty="0" err="1"/>
              <a:t>Vue</a:t>
            </a:r>
            <a:r>
              <a:rPr lang="zh-TW" altLang="en-US" b="1" dirty="0"/>
              <a:t> </a:t>
            </a:r>
            <a:r>
              <a:rPr lang="en-US" altLang="zh-TW" b="1" dirty="0"/>
              <a:t>Router </a:t>
            </a:r>
            <a:r>
              <a:rPr lang="zh-CN" altLang="en-US" b="1" dirty="0"/>
              <a:t>路由管理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2656473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0834D-B714-4F91-B9A1-A7DD0137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多頁式應用 </a:t>
            </a:r>
            <a:r>
              <a:rPr lang="en-US" altLang="zh-TW" b="1" dirty="0"/>
              <a:t>(MPA) </a:t>
            </a:r>
            <a:r>
              <a:rPr lang="zh-TW" altLang="en-US" b="1" dirty="0"/>
              <a:t>與 單頁式應用 </a:t>
            </a:r>
            <a:r>
              <a:rPr lang="en-US" altLang="zh-TW" b="1" dirty="0"/>
              <a:t>(SPA)</a:t>
            </a:r>
            <a:endParaRPr lang="zh-TW" altLang="en-US" dirty="0"/>
          </a:p>
        </p:txBody>
      </p:sp>
      <p:pic>
        <p:nvPicPr>
          <p:cNvPr id="4100" name="Picture 4" descr="What is a Single Page Application? Pros &amp; Cons With Examples">
            <a:extLst>
              <a:ext uri="{FF2B5EF4-FFF2-40B4-BE49-F238E27FC236}">
                <a16:creationId xmlns:a16="http://schemas.microsoft.com/office/drawing/2014/main" id="{D2C0D29F-7F00-4FA1-B7C5-F7431D3F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25" y="1534885"/>
            <a:ext cx="9330612" cy="524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137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8E2D0-8359-486B-8221-C6133B60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什麼是路由</a:t>
            </a:r>
            <a:r>
              <a:rPr lang="en-US" altLang="zh-TW" b="1" dirty="0"/>
              <a:t>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8E15F4-E55E-4BD4-99D7-BBAD1BF4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22" y="2277028"/>
            <a:ext cx="3105583" cy="3448531"/>
          </a:xfrm>
          <a:prstGeom prst="rect">
            <a:avLst/>
          </a:prstGeom>
        </p:spPr>
      </p:pic>
      <p:pic>
        <p:nvPicPr>
          <p:cNvPr id="6146" name="Picture 2" descr="網站路由">
            <a:extLst>
              <a:ext uri="{FF2B5EF4-FFF2-40B4-BE49-F238E27FC236}">
                <a16:creationId xmlns:a16="http://schemas.microsoft.com/office/drawing/2014/main" id="{57FBBED3-8711-425E-9AB0-167FEED48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48" y="1793325"/>
            <a:ext cx="7035822" cy="458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1541AAE-8739-4B5B-A7F7-24476777EEDE}"/>
              </a:ext>
            </a:extLst>
          </p:cNvPr>
          <p:cNvSpPr txBox="1"/>
          <p:nvPr/>
        </p:nvSpPr>
        <p:spPr>
          <a:xfrm>
            <a:off x="9050494" y="14598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傳統路由概念</a:t>
            </a:r>
          </a:p>
        </p:txBody>
      </p:sp>
    </p:spTree>
    <p:extLst>
      <p:ext uri="{BB962C8B-B14F-4D97-AF65-F5344CB8AC3E}">
        <p14:creationId xmlns:p14="http://schemas.microsoft.com/office/powerpoint/2010/main" val="15195864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8E2D0-8359-486B-8221-C6133B60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什麼是路由</a:t>
            </a:r>
            <a:r>
              <a:rPr lang="en-US" altLang="zh-TW" b="1" dirty="0"/>
              <a:t>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8E15F4-E55E-4BD4-99D7-BBAD1BF4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22" y="2277028"/>
            <a:ext cx="3105583" cy="344853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1541AAE-8739-4B5B-A7F7-24476777EEDE}"/>
              </a:ext>
            </a:extLst>
          </p:cNvPr>
          <p:cNvSpPr txBox="1"/>
          <p:nvPr/>
        </p:nvSpPr>
        <p:spPr>
          <a:xfrm>
            <a:off x="9050494" y="14598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前端代理路由</a:t>
            </a:r>
          </a:p>
        </p:txBody>
      </p:sp>
      <p:pic>
        <p:nvPicPr>
          <p:cNvPr id="8194" name="Picture 2" descr="前端路由">
            <a:extLst>
              <a:ext uri="{FF2B5EF4-FFF2-40B4-BE49-F238E27FC236}">
                <a16:creationId xmlns:a16="http://schemas.microsoft.com/office/drawing/2014/main" id="{262132DF-0905-4A03-B9F4-DE800704B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17" y="1921520"/>
            <a:ext cx="6907214" cy="47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CFFE14-A983-4002-B823-C442C8D59229}"/>
              </a:ext>
            </a:extLst>
          </p:cNvPr>
          <p:cNvSpPr/>
          <p:nvPr/>
        </p:nvSpPr>
        <p:spPr>
          <a:xfrm>
            <a:off x="276809" y="5956391"/>
            <a:ext cx="5032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需要注意的是，若要將網站原本後端伺服器控制路由改為前端接手時，</a:t>
            </a:r>
          </a:p>
          <a:p>
            <a:r>
              <a:rPr lang="zh-TW" altLang="en-US" sz="1200" dirty="0"/>
              <a:t>需要改寫原本的後端路由規則，將</a:t>
            </a:r>
            <a:r>
              <a:rPr lang="zh-TW" altLang="en-US" sz="1200" u="sng" dirty="0">
                <a:solidFill>
                  <a:srgbClr val="FF0000"/>
                </a:solidFill>
              </a:rPr>
              <a:t>所有網址都指向 Vue.js 的單一入口</a:t>
            </a:r>
            <a:r>
              <a:rPr lang="zh-TW" altLang="en-US" sz="1200" dirty="0"/>
              <a:t>。</a:t>
            </a:r>
            <a:endParaRPr lang="en-US" altLang="zh-TW" sz="1200" dirty="0"/>
          </a:p>
          <a:p>
            <a:r>
              <a:rPr lang="en-US" altLang="zh-TW" sz="1200" dirty="0"/>
              <a:t>=&gt;</a:t>
            </a:r>
            <a:r>
              <a:rPr lang="zh-TW" altLang="en-US" sz="1200" dirty="0"/>
              <a:t> </a:t>
            </a:r>
            <a:r>
              <a:rPr lang="en-US" altLang="zh-TW" sz="1200" dirty="0"/>
              <a:t>SPA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76751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32DE4-D933-4198-B931-15A79D90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巢狀路由</a:t>
            </a:r>
          </a:p>
        </p:txBody>
      </p:sp>
      <p:pic>
        <p:nvPicPr>
          <p:cNvPr id="5122" name="Picture 2" descr="4-2 Vue Router 路由設定| 重新認識Vue.js | Kuro Hsu">
            <a:extLst>
              <a:ext uri="{FF2B5EF4-FFF2-40B4-BE49-F238E27FC236}">
                <a16:creationId xmlns:a16="http://schemas.microsoft.com/office/drawing/2014/main" id="{6AE50C25-2A24-44F6-AA00-1AA1D6C0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241" y="1690688"/>
            <a:ext cx="8127518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27A16C7-487C-8346-AF01-F1F25C1FA943}"/>
              </a:ext>
            </a:extLst>
          </p:cNvPr>
          <p:cNvSpPr txBox="1"/>
          <p:nvPr/>
        </p:nvSpPr>
        <p:spPr>
          <a:xfrm>
            <a:off x="7289075" y="54564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動態</a:t>
            </a:r>
            <a:r>
              <a:rPr kumimoji="1" lang="zh-TW" altLang="en-US" dirty="0">
                <a:solidFill>
                  <a:srgbClr val="FF0000"/>
                </a:solidFill>
              </a:rPr>
              <a:t>巢</a:t>
            </a:r>
            <a:r>
              <a:rPr kumimoji="1" lang="zh-CN" altLang="en-US" dirty="0">
                <a:solidFill>
                  <a:srgbClr val="FF0000"/>
                </a:solidFill>
              </a:rPr>
              <a:t>狀路由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7828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安裝與使用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78010A-9746-4DBE-A97E-A2751E75B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94" y="1825625"/>
            <a:ext cx="10515600" cy="4351338"/>
          </a:xfrm>
        </p:spPr>
        <p:txBody>
          <a:bodyPr/>
          <a:lstStyle/>
          <a:p>
            <a:r>
              <a:rPr lang="en-US" altLang="zh-TW" dirty="0" err="1">
                <a:solidFill>
                  <a:srgbClr val="FF0000"/>
                </a:solidFill>
              </a:rPr>
              <a:t>npm</a:t>
            </a:r>
            <a:r>
              <a:rPr lang="en-US" altLang="zh-TW" dirty="0">
                <a:solidFill>
                  <a:srgbClr val="FF0000"/>
                </a:solidFill>
              </a:rPr>
              <a:t> install </a:t>
            </a:r>
            <a:r>
              <a:rPr lang="en-US" altLang="zh-TW" dirty="0" err="1">
                <a:solidFill>
                  <a:srgbClr val="FF0000"/>
                </a:solidFill>
              </a:rPr>
              <a:t>vue</a:t>
            </a:r>
            <a:r>
              <a:rPr lang="en-US" altLang="zh-TW" dirty="0">
                <a:solidFill>
                  <a:srgbClr val="FF0000"/>
                </a:solidFill>
              </a:rPr>
              <a:t>-router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6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CCA10-10A9-C84B-8324-BBB84AC4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 dirty="0"/>
              <a:t>Angular</a:t>
            </a:r>
            <a:r>
              <a:rPr lang="zh-TW" altLang="en" b="1" dirty="0"/>
              <a:t>：</a:t>
            </a:r>
            <a:r>
              <a:rPr lang="zh-TW" altLang="en-US" b="1" dirty="0"/>
              <a:t>學習曲線最陡峭、功能最強大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14DBF1-B9D6-5640-A318-BE73E393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10515600" cy="4351338"/>
          </a:xfrm>
        </p:spPr>
        <p:txBody>
          <a:bodyPr/>
          <a:lstStyle/>
          <a:p>
            <a:r>
              <a:rPr lang="en" altLang="zh-TW" dirty="0"/>
              <a:t>Angular </a:t>
            </a:r>
            <a:r>
              <a:rPr lang="zh-TW" altLang="en-US" dirty="0"/>
              <a:t>是三個框架裡面學習難度最高的，因為它不只是單純的 </a:t>
            </a:r>
            <a:r>
              <a:rPr lang="en" altLang="zh-TW" dirty="0"/>
              <a:t>UI </a:t>
            </a:r>
            <a:r>
              <a:rPr lang="zh-TW" altLang="en-US" dirty="0"/>
              <a:t>庫，而是一個「全家桶」的框架，內建像是路由、依賴注入、狀態管理等等功能</a:t>
            </a:r>
            <a:endParaRPr lang="en-US" altLang="zh-TW" dirty="0"/>
          </a:p>
          <a:p>
            <a:r>
              <a:rPr lang="en" altLang="zh-TW" dirty="0"/>
              <a:t>Angular </a:t>
            </a:r>
            <a:r>
              <a:rPr lang="zh-TW" altLang="en-US" dirty="0"/>
              <a:t>預設使用 </a:t>
            </a:r>
            <a:r>
              <a:rPr lang="en" altLang="zh-TW" dirty="0"/>
              <a:t>TypeScript </a:t>
            </a:r>
            <a:r>
              <a:rPr lang="zh-TW" altLang="en-US" dirty="0"/>
              <a:t>來寫程式</a:t>
            </a:r>
            <a:br>
              <a:rPr lang="zh-TW" altLang="en-US" dirty="0"/>
            </a:b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C319FB-E68D-8A4A-AA05-6A58A790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48" y="3377293"/>
            <a:ext cx="8483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488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F6AD95C-E9AF-984C-9C90-100562AB6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47"/>
          <a:stretch/>
        </p:blipFill>
        <p:spPr>
          <a:xfrm>
            <a:off x="3713339" y="344456"/>
            <a:ext cx="3833812" cy="17689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932DDE-DF25-9843-9B51-B7C33EAFCBFF}"/>
              </a:ext>
            </a:extLst>
          </p:cNvPr>
          <p:cNvSpPr/>
          <p:nvPr/>
        </p:nvSpPr>
        <p:spPr>
          <a:xfrm>
            <a:off x="409706" y="2113384"/>
            <a:ext cx="2532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0070C0"/>
                </a:solidFill>
              </a:rPr>
              <a:t>src</a:t>
            </a:r>
            <a:r>
              <a:rPr lang="en-US" altLang="zh-TW" dirty="0">
                <a:solidFill>
                  <a:srgbClr val="0070C0"/>
                </a:solidFill>
              </a:rPr>
              <a:t>/App-7-vue-router.vue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6604E4-7CDD-BE4A-9965-0F1B3408F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0"/>
          <a:stretch/>
        </p:blipFill>
        <p:spPr>
          <a:xfrm>
            <a:off x="3608409" y="2705971"/>
            <a:ext cx="3833812" cy="18678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66D111D-867B-1C47-86C0-1F7F4F8D713C}"/>
              </a:ext>
            </a:extLst>
          </p:cNvPr>
          <p:cNvSpPr/>
          <p:nvPr/>
        </p:nvSpPr>
        <p:spPr>
          <a:xfrm>
            <a:off x="533572" y="2865438"/>
            <a:ext cx="2285075" cy="135853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002060"/>
                </a:solidFill>
              </a:rPr>
              <a:t>router-view</a:t>
            </a:r>
            <a:endParaRPr kumimoji="1"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19C1A1-3BB5-3349-A9FA-FB7DF00BE3EA}"/>
              </a:ext>
            </a:extLst>
          </p:cNvPr>
          <p:cNvSpPr/>
          <p:nvPr/>
        </p:nvSpPr>
        <p:spPr>
          <a:xfrm>
            <a:off x="5494538" y="0"/>
            <a:ext cx="2186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Login.vue</a:t>
            </a:r>
            <a:endParaRPr lang="zh-TW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CB5374-E31D-BA42-B2EE-11681829DA28}"/>
              </a:ext>
            </a:extLst>
          </p:cNvPr>
          <p:cNvSpPr/>
          <p:nvPr/>
        </p:nvSpPr>
        <p:spPr>
          <a:xfrm>
            <a:off x="5389608" y="2398194"/>
            <a:ext cx="2172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Main.vue</a:t>
            </a:r>
            <a:endParaRPr lang="zh-TW" altLang="en-US" sz="1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2635C7E-B7C0-B74A-ABF6-F0753C9D7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320" b="92803"/>
          <a:stretch/>
        </p:blipFill>
        <p:spPr>
          <a:xfrm>
            <a:off x="409706" y="2588924"/>
            <a:ext cx="2740869" cy="2457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BC1259E-A555-EE44-9093-7FE4B5ABF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727" y="1139668"/>
            <a:ext cx="2427034" cy="144925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40FBB43-A0A2-9148-92F5-28CCA19E2C80}"/>
              </a:ext>
            </a:extLst>
          </p:cNvPr>
          <p:cNvSpPr/>
          <p:nvPr/>
        </p:nvSpPr>
        <p:spPr>
          <a:xfrm>
            <a:off x="8490727" y="730260"/>
            <a:ext cx="2728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/home/</a:t>
            </a:r>
            <a:r>
              <a:rPr lang="en-US" altLang="zh-TW" sz="1400" dirty="0" err="1">
                <a:solidFill>
                  <a:srgbClr val="0070C0"/>
                </a:solidFill>
              </a:rPr>
              <a:t>About.vue</a:t>
            </a:r>
            <a:endParaRPr lang="zh-TW" altLang="en-US" sz="1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22989D-5D8E-9344-8757-369960FED9F1}"/>
              </a:ext>
            </a:extLst>
          </p:cNvPr>
          <p:cNvSpPr/>
          <p:nvPr/>
        </p:nvSpPr>
        <p:spPr>
          <a:xfrm>
            <a:off x="4568842" y="2903444"/>
            <a:ext cx="2716378" cy="153364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002060"/>
                </a:solidFill>
              </a:rPr>
              <a:t>router-view</a:t>
            </a:r>
            <a:endParaRPr kumimoji="1" lang="zh-TW" altLang="en-US" dirty="0">
              <a:solidFill>
                <a:srgbClr val="002060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D06C360-ABDF-3749-9DB1-BC0C8B08B508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2818647" y="1228920"/>
            <a:ext cx="894692" cy="231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CA8450A5-64EA-E34E-A345-C7D1E06FCB49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2818647" y="3544707"/>
            <a:ext cx="789762" cy="95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FA28C2CD-BD48-E647-B0B9-CB45B34C7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273" y="2925398"/>
            <a:ext cx="2384017" cy="142356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98545D1-6B41-0D49-8A76-C2D398F310EE}"/>
              </a:ext>
            </a:extLst>
          </p:cNvPr>
          <p:cNvSpPr/>
          <p:nvPr/>
        </p:nvSpPr>
        <p:spPr>
          <a:xfrm>
            <a:off x="8987801" y="2647602"/>
            <a:ext cx="2880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/home/</a:t>
            </a:r>
            <a:r>
              <a:rPr lang="en-US" altLang="zh-TW" sz="1400" dirty="0" err="1">
                <a:solidFill>
                  <a:srgbClr val="0070C0"/>
                </a:solidFill>
              </a:rPr>
              <a:t>Services.vue</a:t>
            </a:r>
            <a:endParaRPr lang="zh-TW" altLang="en-US" sz="14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FF5186E-00C0-7E4C-B5A4-6E418FF53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727" y="4616969"/>
            <a:ext cx="2384017" cy="142356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10FA188-71A3-8A47-83A7-DA6EF8D66E33}"/>
              </a:ext>
            </a:extLst>
          </p:cNvPr>
          <p:cNvSpPr/>
          <p:nvPr/>
        </p:nvSpPr>
        <p:spPr>
          <a:xfrm>
            <a:off x="8490726" y="4344070"/>
            <a:ext cx="28512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/home/</a:t>
            </a:r>
            <a:r>
              <a:rPr lang="en-US" altLang="zh-TW" sz="1400" dirty="0" err="1">
                <a:solidFill>
                  <a:srgbClr val="0070C0"/>
                </a:solidFill>
              </a:rPr>
              <a:t>Contact.vue</a:t>
            </a:r>
            <a:endParaRPr lang="zh-TW" altLang="en-US" sz="1400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846EC307-F87B-DF46-98E6-E548265BA7BA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 flipV="1">
            <a:off x="7285220" y="1864296"/>
            <a:ext cx="1205507" cy="180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10D4565-DC80-8D43-AF4A-5AC10A52B1A7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7285220" y="3637183"/>
            <a:ext cx="1895053" cy="3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00E3DD4-18C3-6F4A-B028-DF941F819797}"/>
              </a:ext>
            </a:extLst>
          </p:cNvPr>
          <p:cNvCxnSpPr>
            <a:endCxn id="21" idx="1"/>
          </p:cNvCxnSpPr>
          <p:nvPr/>
        </p:nvCxnSpPr>
        <p:spPr>
          <a:xfrm>
            <a:off x="7285220" y="3708599"/>
            <a:ext cx="1205507" cy="162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E0612F14-D042-6D4C-824C-1144926B3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6820" y="5116358"/>
            <a:ext cx="3938742" cy="146889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7236CB05-CF50-5546-BAFD-A221F35F3429}"/>
              </a:ext>
            </a:extLst>
          </p:cNvPr>
          <p:cNvSpPr/>
          <p:nvPr/>
        </p:nvSpPr>
        <p:spPr>
          <a:xfrm>
            <a:off x="5389608" y="4789415"/>
            <a:ext cx="2115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User.vue</a:t>
            </a:r>
            <a:endParaRPr lang="zh-TW" altLang="en-US" sz="1400" dirty="0"/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0ED43AE3-049A-DF47-9776-192BE16DEF63}"/>
              </a:ext>
            </a:extLst>
          </p:cNvPr>
          <p:cNvCxnSpPr>
            <a:stCxn id="8" idx="3"/>
            <a:endCxn id="29" idx="1"/>
          </p:cNvCxnSpPr>
          <p:nvPr/>
        </p:nvCxnSpPr>
        <p:spPr>
          <a:xfrm>
            <a:off x="2818647" y="3544707"/>
            <a:ext cx="778173" cy="230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A59D405-7C75-E947-82CC-1BEA6D874FBF}"/>
              </a:ext>
            </a:extLst>
          </p:cNvPr>
          <p:cNvSpPr txBox="1"/>
          <p:nvPr/>
        </p:nvSpPr>
        <p:spPr>
          <a:xfrm flipH="1">
            <a:off x="3097612" y="1724256"/>
            <a:ext cx="2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18A24A4-E66D-2B4A-9EB4-F67F31867BA8}"/>
              </a:ext>
            </a:extLst>
          </p:cNvPr>
          <p:cNvSpPr txBox="1"/>
          <p:nvPr/>
        </p:nvSpPr>
        <p:spPr>
          <a:xfrm flipH="1">
            <a:off x="2940275" y="3242551"/>
            <a:ext cx="96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/home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9128DCD-DF64-7144-8887-D07296975FF1}"/>
              </a:ext>
            </a:extLst>
          </p:cNvPr>
          <p:cNvSpPr txBox="1"/>
          <p:nvPr/>
        </p:nvSpPr>
        <p:spPr>
          <a:xfrm flipH="1">
            <a:off x="2187389" y="4727860"/>
            <a:ext cx="113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/user/{id}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265E73D-7143-2B44-9362-B03AD03720D5}"/>
              </a:ext>
            </a:extLst>
          </p:cNvPr>
          <p:cNvSpPr txBox="1"/>
          <p:nvPr/>
        </p:nvSpPr>
        <p:spPr>
          <a:xfrm rot="18315889" flipH="1">
            <a:off x="7163216" y="2228091"/>
            <a:ext cx="148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/home/about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3743BBC-E7A7-374D-8CD9-8615E14C7F1B}"/>
              </a:ext>
            </a:extLst>
          </p:cNvPr>
          <p:cNvSpPr txBox="1"/>
          <p:nvPr/>
        </p:nvSpPr>
        <p:spPr>
          <a:xfrm flipH="1">
            <a:off x="7418504" y="3308630"/>
            <a:ext cx="202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/home/services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71B587-5958-7F4A-AB7B-D47E23A6776A}"/>
              </a:ext>
            </a:extLst>
          </p:cNvPr>
          <p:cNvSpPr txBox="1"/>
          <p:nvPr/>
        </p:nvSpPr>
        <p:spPr>
          <a:xfrm rot="3080463" flipH="1">
            <a:off x="7091199" y="4296390"/>
            <a:ext cx="202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/home/contact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DC92C8C-C933-9C4D-9879-99B00E18B58E}"/>
              </a:ext>
            </a:extLst>
          </p:cNvPr>
          <p:cNvSpPr txBox="1"/>
          <p:nvPr/>
        </p:nvSpPr>
        <p:spPr>
          <a:xfrm>
            <a:off x="2209857" y="5030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動態路由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07A5D83-C392-494A-8A9B-DDDCC9E4D4AB}"/>
              </a:ext>
            </a:extLst>
          </p:cNvPr>
          <p:cNvSpPr txBox="1"/>
          <p:nvPr/>
        </p:nvSpPr>
        <p:spPr>
          <a:xfrm>
            <a:off x="7875614" y="29086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巢</a:t>
            </a:r>
            <a:r>
              <a:rPr kumimoji="1" lang="zh-CN" altLang="en-US" dirty="0">
                <a:solidFill>
                  <a:srgbClr val="FF0000"/>
                </a:solidFill>
              </a:rPr>
              <a:t>狀路由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805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B9E47D4-61A0-FE40-BBA3-06168832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54" y="1690686"/>
            <a:ext cx="5323665" cy="44589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14DFD1B-B422-D749-AC20-0B052BCB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一般路由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C40D45-9136-7849-B6B4-676DE8A92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1690688"/>
            <a:ext cx="6049661" cy="50341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9FC5471-DD84-5746-8174-6107AF25A5A7}"/>
              </a:ext>
            </a:extLst>
          </p:cNvPr>
          <p:cNvSpPr txBox="1"/>
          <p:nvPr/>
        </p:nvSpPr>
        <p:spPr>
          <a:xfrm>
            <a:off x="4797194" y="1413689"/>
            <a:ext cx="187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/router/index.js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1F81A9-7A56-904B-B356-B02A1A06D0DD}"/>
              </a:ext>
            </a:extLst>
          </p:cNvPr>
          <p:cNvSpPr txBox="1"/>
          <p:nvPr/>
        </p:nvSpPr>
        <p:spPr>
          <a:xfrm>
            <a:off x="10061510" y="1413688"/>
            <a:ext cx="213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/App-7-vue-router.vue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CDE2F9-402C-ED49-8307-04B1CD11CEC6}"/>
              </a:ext>
            </a:extLst>
          </p:cNvPr>
          <p:cNvSpPr/>
          <p:nvPr/>
        </p:nvSpPr>
        <p:spPr>
          <a:xfrm>
            <a:off x="7569171" y="2675664"/>
            <a:ext cx="4138147" cy="28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AD94351F-7D3B-584A-91B7-3149EE5BA921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2067783" y="2815976"/>
            <a:ext cx="5501388" cy="131373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349D097C-FCA2-1D48-920C-D3D71AFC862E}"/>
              </a:ext>
            </a:extLst>
          </p:cNvPr>
          <p:cNvSpPr/>
          <p:nvPr/>
        </p:nvSpPr>
        <p:spPr>
          <a:xfrm>
            <a:off x="7569170" y="5111645"/>
            <a:ext cx="2863983" cy="509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77332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巢狀路由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8F0947-6AD7-48E4-9F45-1F6ACCFA7A5A}"/>
              </a:ext>
            </a:extLst>
          </p:cNvPr>
          <p:cNvSpPr txBox="1"/>
          <p:nvPr/>
        </p:nvSpPr>
        <p:spPr>
          <a:xfrm>
            <a:off x="3621475" y="1552187"/>
            <a:ext cx="187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/router/index.js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80E1A8-7277-4F87-B21B-DB9F6634ECAA}"/>
              </a:ext>
            </a:extLst>
          </p:cNvPr>
          <p:cNvSpPr txBox="1"/>
          <p:nvPr/>
        </p:nvSpPr>
        <p:spPr>
          <a:xfrm>
            <a:off x="8826961" y="1552188"/>
            <a:ext cx="292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/components/</a:t>
            </a:r>
            <a:r>
              <a:rPr lang="en-US" altLang="zh-TW" sz="1200" dirty="0" err="1">
                <a:solidFill>
                  <a:srgbClr val="0070C0"/>
                </a:solidFill>
              </a:rPr>
              <a:t>Home.vue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F4A281-8EC2-CA4E-98EC-7C8F7661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7" y="1829186"/>
            <a:ext cx="4522449" cy="50363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49C1CB2-9AF9-3049-93C8-99683855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655" y="1829187"/>
            <a:ext cx="5151339" cy="442171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4BFCE84-7E0B-0E45-9285-215B0A23540D}"/>
              </a:ext>
            </a:extLst>
          </p:cNvPr>
          <p:cNvSpPr/>
          <p:nvPr/>
        </p:nvSpPr>
        <p:spPr>
          <a:xfrm>
            <a:off x="6635167" y="2657087"/>
            <a:ext cx="4292663" cy="116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AFC91336-204C-2E43-957F-0DE4F39066D9}"/>
              </a:ext>
            </a:extLst>
          </p:cNvPr>
          <p:cNvCxnSpPr/>
          <p:nvPr/>
        </p:nvCxnSpPr>
        <p:spPr>
          <a:xfrm rot="10800000" flipV="1">
            <a:off x="2398426" y="2698229"/>
            <a:ext cx="4227226" cy="155897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BEE63C6-A54C-D84C-89C6-18FCA789D6B9}"/>
              </a:ext>
            </a:extLst>
          </p:cNvPr>
          <p:cNvSpPr/>
          <p:nvPr/>
        </p:nvSpPr>
        <p:spPr>
          <a:xfrm>
            <a:off x="6759703" y="3897664"/>
            <a:ext cx="1829662" cy="359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86271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41878A9-C115-544D-AE08-8FD86A7A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5" y="276455"/>
            <a:ext cx="3033753" cy="25514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CD81C90-5748-CA44-9984-4DD8BD02C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03" y="1829186"/>
            <a:ext cx="5578808" cy="400198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動態路由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8F0947-6AD7-48E4-9F45-1F6ACCFA7A5A}"/>
              </a:ext>
            </a:extLst>
          </p:cNvPr>
          <p:cNvSpPr txBox="1"/>
          <p:nvPr/>
        </p:nvSpPr>
        <p:spPr>
          <a:xfrm>
            <a:off x="3621475" y="1552187"/>
            <a:ext cx="187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/router/index.js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80E1A8-7277-4F87-B21B-DB9F6634ECAA}"/>
              </a:ext>
            </a:extLst>
          </p:cNvPr>
          <p:cNvSpPr txBox="1"/>
          <p:nvPr/>
        </p:nvSpPr>
        <p:spPr>
          <a:xfrm>
            <a:off x="9876273" y="3193190"/>
            <a:ext cx="292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/components/</a:t>
            </a:r>
            <a:r>
              <a:rPr lang="en-US" altLang="zh-TW" sz="1200" dirty="0" err="1">
                <a:solidFill>
                  <a:srgbClr val="0070C0"/>
                </a:solidFill>
              </a:rPr>
              <a:t>User.vue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AFC91336-204C-2E43-957F-0DE4F39066D9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2173575" y="1482424"/>
            <a:ext cx="5803659" cy="329943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23999C-75B9-3741-8908-37FE3D34D09A}"/>
              </a:ext>
            </a:extLst>
          </p:cNvPr>
          <p:cNvSpPr txBox="1"/>
          <p:nvPr/>
        </p:nvSpPr>
        <p:spPr>
          <a:xfrm>
            <a:off x="8547291" y="-20392"/>
            <a:ext cx="213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/App-7-vue-router.vue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1B8D91-CE24-7D44-9809-5CACC0A22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219" y="3477717"/>
            <a:ext cx="5031013" cy="32228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623678-F4C6-7747-86D6-94792560A0C8}"/>
              </a:ext>
            </a:extLst>
          </p:cNvPr>
          <p:cNvSpPr/>
          <p:nvPr/>
        </p:nvSpPr>
        <p:spPr>
          <a:xfrm>
            <a:off x="7977233" y="1274164"/>
            <a:ext cx="2096157" cy="416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F1BD73-C81C-E94E-BD74-B6AD79345414}"/>
              </a:ext>
            </a:extLst>
          </p:cNvPr>
          <p:cNvSpPr/>
          <p:nvPr/>
        </p:nvSpPr>
        <p:spPr>
          <a:xfrm>
            <a:off x="8457351" y="4841824"/>
            <a:ext cx="1211305" cy="119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87B9439-08AB-F248-AA58-E19E6AA47551}"/>
              </a:ext>
            </a:extLst>
          </p:cNvPr>
          <p:cNvSpPr/>
          <p:nvPr/>
        </p:nvSpPr>
        <p:spPr>
          <a:xfrm>
            <a:off x="573475" y="59247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// </a:t>
            </a:r>
            <a:r>
              <a:rPr lang="zh-TW" altLang="en-US" dirty="0">
                <a:solidFill>
                  <a:srgbClr val="FF0000"/>
                </a:solidFill>
              </a:rPr>
              <a:t>使用 </a:t>
            </a:r>
            <a:r>
              <a:rPr lang="en" altLang="zh-TW" dirty="0" err="1">
                <a:solidFill>
                  <a:srgbClr val="FF0000"/>
                </a:solidFill>
              </a:rPr>
              <a:t>useRoute</a:t>
            </a:r>
            <a:r>
              <a:rPr lang="en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取得當前路由</a:t>
            </a:r>
          </a:p>
          <a:p>
            <a:r>
              <a:rPr lang="en" altLang="zh-TW" dirty="0" err="1">
                <a:solidFill>
                  <a:srgbClr val="FF0000"/>
                </a:solidFill>
              </a:rPr>
              <a:t>const</a:t>
            </a:r>
            <a:r>
              <a:rPr lang="en" altLang="zh-TW" dirty="0">
                <a:solidFill>
                  <a:srgbClr val="FF0000"/>
                </a:solidFill>
              </a:rPr>
              <a:t> route = </a:t>
            </a:r>
            <a:r>
              <a:rPr lang="en" altLang="zh-TW" dirty="0" err="1">
                <a:solidFill>
                  <a:srgbClr val="FF0000"/>
                </a:solidFill>
              </a:rPr>
              <a:t>useRoute</a:t>
            </a:r>
            <a:r>
              <a:rPr lang="en" altLang="zh-TW" dirty="0">
                <a:solidFill>
                  <a:srgbClr val="FF0000"/>
                </a:solidFill>
              </a:rPr>
              <a:t>();</a:t>
            </a:r>
          </a:p>
          <a:p>
            <a:r>
              <a:rPr lang="en" altLang="zh-TW" dirty="0" err="1">
                <a:solidFill>
                  <a:srgbClr val="FF0000"/>
                </a:solidFill>
              </a:rPr>
              <a:t>route.params.</a:t>
            </a:r>
            <a:r>
              <a:rPr lang="en" altLang="zh-TW" dirty="0" err="1">
                <a:solidFill>
                  <a:srgbClr val="0070C0"/>
                </a:solidFill>
              </a:rPr>
              <a:t>userId</a:t>
            </a:r>
            <a:endParaRPr lang="en" altLang="zh-TW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708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6D4B7-67C3-964A-851D-DB19908B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zh-TW" altLang="en-US" dirty="0"/>
              <a:t>程式進行路由轉換與資料傳遞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5ADBFD-6F9B-F148-BDA6-A00998E7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26" y="1690688"/>
            <a:ext cx="8280400" cy="4356100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4D083AB3-73E4-3346-8CE1-3078CDE2526F}"/>
              </a:ext>
            </a:extLst>
          </p:cNvPr>
          <p:cNvGrpSpPr/>
          <p:nvPr/>
        </p:nvGrpSpPr>
        <p:grpSpPr>
          <a:xfrm>
            <a:off x="2527927" y="6196679"/>
            <a:ext cx="4887620" cy="661321"/>
            <a:chOff x="2527927" y="6196679"/>
            <a:chExt cx="4887620" cy="66132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F080348-901B-2A44-8E50-5F3EAF928ED3}"/>
                </a:ext>
              </a:extLst>
            </p:cNvPr>
            <p:cNvSpPr/>
            <p:nvPr/>
          </p:nvSpPr>
          <p:spPr>
            <a:xfrm>
              <a:off x="2527927" y="6211669"/>
              <a:ext cx="488762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hlinkClick r:id="rId3"/>
                </a:rPr>
                <a:t>http://localhost:5173/user/8?id=123&amp;name=John</a:t>
              </a:r>
              <a:endParaRPr lang="en-US" altLang="zh-TW" dirty="0"/>
            </a:p>
            <a:p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D1F4F69-D8AE-AE40-87DC-B43500E650C4}"/>
                </a:ext>
              </a:extLst>
            </p:cNvPr>
            <p:cNvSpPr/>
            <p:nvPr/>
          </p:nvSpPr>
          <p:spPr>
            <a:xfrm>
              <a:off x="5171606" y="6211669"/>
              <a:ext cx="119921" cy="4589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B001737-0756-374F-8D35-042D209C433C}"/>
                </a:ext>
              </a:extLst>
            </p:cNvPr>
            <p:cNvSpPr/>
            <p:nvPr/>
          </p:nvSpPr>
          <p:spPr>
            <a:xfrm>
              <a:off x="5411448" y="6196679"/>
              <a:ext cx="1933732" cy="4589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7077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C597B-7CE4-AD4D-9526-6BADD732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路由守衛 </a:t>
            </a:r>
            <a:r>
              <a:rPr lang="en-US" altLang="zh-TW" b="1" dirty="0"/>
              <a:t>(</a:t>
            </a:r>
            <a:r>
              <a:rPr lang="en" altLang="zh-TW" b="1" dirty="0"/>
              <a:t>Navigation Guards</a:t>
            </a:r>
            <a:r>
              <a:rPr lang="en-US" altLang="zh-TW" b="1" dirty="0"/>
              <a:t>)</a:t>
            </a:r>
            <a:endParaRPr kumimoji="1"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7FAB00-6426-FC4B-96B4-EA0D880E7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5525"/>
            <a:ext cx="4787900" cy="3175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E04880-AA67-7D4A-8E9A-716F7407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2295525"/>
            <a:ext cx="5359400" cy="194789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E46A447-D180-9841-A3AB-54AFC1A8B4AE}"/>
              </a:ext>
            </a:extLst>
          </p:cNvPr>
          <p:cNvSpPr txBox="1"/>
          <p:nvPr/>
        </p:nvSpPr>
        <p:spPr>
          <a:xfrm>
            <a:off x="838200" y="180844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路由守衛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(</a:t>
            </a:r>
            <a:r>
              <a:rPr kumimoji="1" lang="zh-CN" altLang="en-US" b="1" dirty="0"/>
              <a:t>全域</a:t>
            </a:r>
            <a:r>
              <a:rPr kumimoji="1" lang="en-US" altLang="zh-CN" b="1" dirty="0"/>
              <a:t>)</a:t>
            </a:r>
            <a:endParaRPr kumimoji="1"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472DB4F-94BD-8E4E-BFE3-E76562FFB5EC}"/>
              </a:ext>
            </a:extLst>
          </p:cNvPr>
          <p:cNvSpPr txBox="1"/>
          <p:nvPr/>
        </p:nvSpPr>
        <p:spPr>
          <a:xfrm>
            <a:off x="5994400" y="1808440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路由守衛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(</a:t>
            </a:r>
            <a:r>
              <a:rPr kumimoji="1" lang="zh-CN" altLang="en-US" b="1" dirty="0"/>
              <a:t>針對個別路由</a:t>
            </a:r>
            <a:r>
              <a:rPr kumimoji="1" lang="en-US" altLang="zh-CN" b="1" dirty="0"/>
              <a:t>)</a:t>
            </a:r>
            <a:endParaRPr kumimoji="1"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122A1F-55E0-F348-B8FB-FBB2F0614BA7}"/>
              </a:ext>
            </a:extLst>
          </p:cNvPr>
          <p:cNvSpPr txBox="1"/>
          <p:nvPr/>
        </p:nvSpPr>
        <p:spPr>
          <a:xfrm>
            <a:off x="9704775" y="1413689"/>
            <a:ext cx="187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/router/index.js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0529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D6CB63-A29D-094B-8A97-736DA751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參考資料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9389D9-CBC7-7944-A9ED-5E80D409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Vue 3</a:t>
            </a:r>
            <a:r>
              <a:rPr lang="zh-CN" altLang="en-US" dirty="0"/>
              <a:t>官網</a:t>
            </a:r>
            <a:endParaRPr lang="en-US" altLang="zh-CN" dirty="0"/>
          </a:p>
          <a:p>
            <a:pPr lvl="1"/>
            <a:r>
              <a:rPr lang="en-US" altLang="zh-TW" dirty="0">
                <a:hlinkClick r:id="rId2"/>
              </a:rPr>
              <a:t>https://vuejs.org/guide/introduction.html</a:t>
            </a:r>
            <a:endParaRPr lang="en-US" altLang="zh-TW" dirty="0"/>
          </a:p>
          <a:p>
            <a:r>
              <a:rPr lang="en-US" altLang="zh-TW" dirty="0" err="1"/>
              <a:t>iT</a:t>
            </a:r>
            <a:r>
              <a:rPr lang="zh-CN" altLang="en-US" dirty="0"/>
              <a:t>邦幫忙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https://ithelp.ithome.com.tw/articles/10293243</a:t>
            </a:r>
            <a:endParaRPr lang="en-US" altLang="zh-TW" dirty="0"/>
          </a:p>
          <a:p>
            <a:r>
              <a:rPr lang="zh-CN" altLang="en-US" dirty="0"/>
              <a:t>五倍紅寶石</a:t>
            </a:r>
            <a:endParaRPr lang="en-US" altLang="zh-TW" dirty="0"/>
          </a:p>
          <a:p>
            <a:pPr lvl="1"/>
            <a:r>
              <a:rPr lang="en" altLang="zh-TW" dirty="0">
                <a:hlinkClick r:id="rId4"/>
              </a:rPr>
              <a:t>https://5xcampus.com/posts/from-vuex-to-pinia.html?srsltid=AfmBOormeWZn46Au_8FLZGEno8rESSkLpHhLwihRpXY7pjVaqx5Dal30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https://book.vue.tw/CH4/4-1-vue-router-intro.html</a:t>
            </a:r>
            <a:endParaRPr lang="en" altLang="zh-TW" dirty="0"/>
          </a:p>
          <a:p>
            <a:endParaRPr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199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6546</TotalTime>
  <Words>2705</Words>
  <Application>Microsoft Macintosh PowerPoint</Application>
  <PresentationFormat>寬螢幕</PresentationFormat>
  <Paragraphs>279</Paragraphs>
  <Slides>96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8" baseType="lpstr">
      <vt:lpstr>新細明體</vt:lpstr>
      <vt:lpstr>Arial Unicode MS</vt:lpstr>
      <vt:lpstr>等线</vt:lpstr>
      <vt:lpstr>等线 Light</vt:lpstr>
      <vt:lpstr>Lato</vt:lpstr>
      <vt:lpstr>source-code-pro</vt:lpstr>
      <vt:lpstr>source-serif-pro</vt:lpstr>
      <vt:lpstr>Arial</vt:lpstr>
      <vt:lpstr>Calibri</vt:lpstr>
      <vt:lpstr>Calibri Light</vt:lpstr>
      <vt:lpstr>Menlo</vt:lpstr>
      <vt:lpstr>Office 佈景主題</vt:lpstr>
      <vt:lpstr>Vue 教學</vt:lpstr>
      <vt:lpstr>課程大綱</vt:lpstr>
      <vt:lpstr>前言</vt:lpstr>
      <vt:lpstr>為什麼現在好像非學前端框架不可？</vt:lpstr>
      <vt:lpstr>學前端框架有什麼好處？</vt:lpstr>
      <vt:lpstr>三大主流框架 Vue, React  和 Angular</vt:lpstr>
      <vt:lpstr>Vue：最貼近原生語法，入門最簡單</vt:lpstr>
      <vt:lpstr>React：難度中等，使用彈性較高</vt:lpstr>
      <vt:lpstr>Angular：學習曲線最陡峭、功能最強大</vt:lpstr>
      <vt:lpstr>開發環境建置：Vite 基礎介紹</vt:lpstr>
      <vt:lpstr>Vite 是什麼？</vt:lpstr>
      <vt:lpstr>Vite 和 Vue Cli 的功能</vt:lpstr>
      <vt:lpstr>建立 Vue 專案 with Vite</vt:lpstr>
      <vt:lpstr>啟動專案、打包成靜態網頁</vt:lpstr>
      <vt:lpstr>PowerPoint 簡報</vt:lpstr>
      <vt:lpstr>PowerPoint 簡報</vt:lpstr>
      <vt:lpstr>PowerPoint 簡報</vt:lpstr>
      <vt:lpstr>Windows 11 遇到的一些問題</vt:lpstr>
      <vt:lpstr>PowerPoint 簡報</vt:lpstr>
      <vt:lpstr>PowerPoint 簡報</vt:lpstr>
      <vt:lpstr>Vite 專案結構</vt:lpstr>
      <vt:lpstr>專案結構</vt:lpstr>
      <vt:lpstr>PowerPoint 簡報</vt:lpstr>
      <vt:lpstr>PowerPoint 簡報</vt:lpstr>
      <vt:lpstr>PowerPoint 簡報</vt:lpstr>
      <vt:lpstr>PowerPoint 簡報</vt:lpstr>
      <vt:lpstr>PowerPoint 簡報</vt:lpstr>
      <vt:lpstr>下載 tutorial 專案</vt:lpstr>
      <vt:lpstr>Vue 3 與 Javascript 比較</vt:lpstr>
      <vt:lpstr>PowerPoint 簡報</vt:lpstr>
      <vt:lpstr>PowerPoint 簡報</vt:lpstr>
      <vt:lpstr>也可以用 CDN 引入 Vue3，但實務上不會這樣做…</vt:lpstr>
      <vt:lpstr>Vue 2 與 Vue 3 比較</vt:lpstr>
      <vt:lpstr>我們預設使用 Vue 3 </vt:lpstr>
      <vt:lpstr>進階：了解 &lt;script setup&gt; 語法糖</vt:lpstr>
      <vt:lpstr>PowerPoint 簡報</vt:lpstr>
      <vt:lpstr>PowerPoint 簡報</vt:lpstr>
      <vt:lpstr>新手村 – 從資料綁定說起</vt:lpstr>
      <vt:lpstr>Vue 3 資料的綁定</vt:lpstr>
      <vt:lpstr>ref 對於物件或是陣列的改動是不會去監聽的</vt:lpstr>
      <vt:lpstr>進階 - 什麼情況會失去響應性?</vt:lpstr>
      <vt:lpstr>進階- 什麼情況會失去響應性?</vt:lpstr>
      <vt:lpstr>進階- 使用 Object.assign 保留響應性</vt:lpstr>
      <vt:lpstr>PowerPoint 簡報</vt:lpstr>
      <vt:lpstr>PowerPoint 簡報</vt:lpstr>
      <vt:lpstr>Vue Directive 指令</vt:lpstr>
      <vt:lpstr>Vue Directive 指令</vt:lpstr>
      <vt:lpstr>PowerPoint 簡報</vt:lpstr>
      <vt:lpstr>PowerPoint 簡報</vt:lpstr>
      <vt:lpstr>computed 與 watch</vt:lpstr>
      <vt:lpstr>計算屬性 computed</vt:lpstr>
      <vt:lpstr>監聽屬性 watch</vt:lpstr>
      <vt:lpstr>Components 元件</vt:lpstr>
      <vt:lpstr>什麼是元件 (Components)?</vt:lpstr>
      <vt:lpstr>什麼是元件 (Components)?</vt:lpstr>
      <vt:lpstr>一個簡單的 Counter 元件</vt:lpstr>
      <vt:lpstr>父子元件資料傳遞</vt:lpstr>
      <vt:lpstr>父子元件傳遞資料 Props in, events out</vt:lpstr>
      <vt:lpstr>父子元件傳遞資料 Props in, events out</vt:lpstr>
      <vt:lpstr>元件溝通的原則</vt:lpstr>
      <vt:lpstr>如何做成雙向綁定 (v-model) ?</vt:lpstr>
      <vt:lpstr>你可能想修改 props 的情境與解法 - 1</vt:lpstr>
      <vt:lpstr>你可能想修改 props 的情境與解法 - 2</vt:lpstr>
      <vt:lpstr>你可能想修改 props 的情境與解法 - 3</vt:lpstr>
      <vt:lpstr>那如果有部份資料/狀態，在很多元件都要用到怎麼辦？</vt:lpstr>
      <vt:lpstr>進階：祖孫元件的資料傳遞</vt:lpstr>
      <vt:lpstr>Provide and Inject</vt:lpstr>
      <vt:lpstr>元件的 v-slot</vt:lpstr>
      <vt:lpstr>概念圖</vt:lpstr>
      <vt:lpstr>具名插槽</vt:lpstr>
      <vt:lpstr>進階：透過 v-bind 向上傳遞資料</vt:lpstr>
      <vt:lpstr>Vue 3 元件的生命週期</vt:lpstr>
      <vt:lpstr>生命週期 Lifecycle Hooks</vt:lpstr>
      <vt:lpstr>PowerPoint 簡報</vt:lpstr>
      <vt:lpstr>PowerPoint 簡報</vt:lpstr>
      <vt:lpstr>PowerPoint 簡報</vt:lpstr>
      <vt:lpstr>PowerPoint 簡報</vt:lpstr>
      <vt:lpstr>Vuex 狀態管理</vt:lpstr>
      <vt:lpstr>狀態管理是甚麼?</vt:lpstr>
      <vt:lpstr>PowerPoint 簡報</vt:lpstr>
      <vt:lpstr>Vuex 狀態管理的架構</vt:lpstr>
      <vt:lpstr>Vuex 的設計原則</vt:lpstr>
      <vt:lpstr>安裝與使用</vt:lpstr>
      <vt:lpstr>Vue Router 路由管理</vt:lpstr>
      <vt:lpstr>多頁式應用 (MPA) 與 單頁式應用 (SPA)</vt:lpstr>
      <vt:lpstr>什麼是路由?</vt:lpstr>
      <vt:lpstr>什麼是路由?</vt:lpstr>
      <vt:lpstr>巢狀路由</vt:lpstr>
      <vt:lpstr>安裝與使用</vt:lpstr>
      <vt:lpstr>PowerPoint 簡報</vt:lpstr>
      <vt:lpstr>一般路由</vt:lpstr>
      <vt:lpstr>巢狀路由</vt:lpstr>
      <vt:lpstr>動態路由</vt:lpstr>
      <vt:lpstr>使用程式進行路由轉換與資料傳遞</vt:lpstr>
      <vt:lpstr>路由守衛 (Navigation Guards)</vt:lpstr>
      <vt:lpstr>參考資料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Vue3 教學</dc:title>
  <dc:creator>Fabian.Chung</dc:creator>
  <cp:lastModifiedBy>Microsoft Office User</cp:lastModifiedBy>
  <cp:revision>220</cp:revision>
  <dcterms:created xsi:type="dcterms:W3CDTF">2025-09-04T05:32:53Z</dcterms:created>
  <dcterms:modified xsi:type="dcterms:W3CDTF">2025-11-08T06:46:55Z</dcterms:modified>
</cp:coreProperties>
</file>